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3"/>
    <p:sldId id="260" r:id="rId4"/>
    <p:sldId id="289" r:id="rId5"/>
    <p:sldId id="380" r:id="rId6"/>
    <p:sldId id="382" r:id="rId7"/>
    <p:sldId id="376" r:id="rId8"/>
    <p:sldId id="377" r:id="rId9"/>
    <p:sldId id="379" r:id="rId10"/>
    <p:sldId id="378" r:id="rId11"/>
    <p:sldId id="495" r:id="rId12"/>
    <p:sldId id="496" r:id="rId13"/>
    <p:sldId id="498" r:id="rId14"/>
    <p:sldId id="499" r:id="rId16"/>
    <p:sldId id="500" r:id="rId17"/>
    <p:sldId id="501" r:id="rId18"/>
    <p:sldId id="502" r:id="rId19"/>
    <p:sldId id="383" r:id="rId20"/>
    <p:sldId id="288" r:id="rId21"/>
    <p:sldId id="385" r:id="rId22"/>
    <p:sldId id="384" r:id="rId23"/>
    <p:sldId id="461" r:id="rId24"/>
    <p:sldId id="460" r:id="rId25"/>
    <p:sldId id="459" r:id="rId26"/>
    <p:sldId id="503" r:id="rId27"/>
    <p:sldId id="462" r:id="rId28"/>
    <p:sldId id="504" r:id="rId29"/>
    <p:sldId id="472" r:id="rId30"/>
    <p:sldId id="473" r:id="rId31"/>
    <p:sldId id="505" r:id="rId32"/>
    <p:sldId id="506" r:id="rId33"/>
    <p:sldId id="507" r:id="rId34"/>
    <p:sldId id="508" r:id="rId35"/>
    <p:sldId id="509" r:id="rId36"/>
    <p:sldId id="510" r:id="rId37"/>
    <p:sldId id="511" r:id="rId38"/>
    <p:sldId id="512" r:id="rId39"/>
    <p:sldId id="464" r:id="rId40"/>
    <p:sldId id="470" r:id="rId41"/>
    <p:sldId id="471" r:id="rId42"/>
    <p:sldId id="513" r:id="rId43"/>
    <p:sldId id="514" r:id="rId44"/>
    <p:sldId id="392" r:id="rId45"/>
    <p:sldId id="394" r:id="rId46"/>
    <p:sldId id="395" r:id="rId47"/>
    <p:sldId id="396" r:id="rId48"/>
    <p:sldId id="466" r:id="rId49"/>
    <p:sldId id="467" r:id="rId50"/>
    <p:sldId id="468" r:id="rId51"/>
    <p:sldId id="469" r:id="rId52"/>
  </p:sldIdLst>
  <p:sldSz cx="11522075" cy="6480175"/>
  <p:notesSz cx="6858000" cy="9144000"/>
  <p:custDataLst>
    <p:tags r:id="rId56"/>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40" userDrawn="1">
          <p15:clr>
            <a:srgbClr val="A4A3A4"/>
          </p15:clr>
        </p15:guide>
        <p15:guide id="2" pos="37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102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3"/>
    <p:restoredTop sz="96238"/>
  </p:normalViewPr>
  <p:slideViewPr>
    <p:cSldViewPr showGuides="1">
      <p:cViewPr varScale="1">
        <p:scale>
          <a:sx n="87" d="100"/>
          <a:sy n="87" d="100"/>
        </p:scale>
        <p:origin x="638" y="86"/>
      </p:cViewPr>
      <p:guideLst>
        <p:guide orient="horz" pos="2040"/>
        <p:guide pos="3774"/>
      </p:guideLst>
    </p:cSldViewPr>
  </p:slideViewPr>
  <p:notesTextViewPr>
    <p:cViewPr>
      <p:scale>
        <a:sx n="1" d="1"/>
        <a:sy n="1" d="1"/>
      </p:scale>
      <p:origin x="0" y="0"/>
    </p:cViewPr>
  </p:notesTextViewPr>
  <p:gridSpacing cx="69849" cy="6984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tags" Target="tags/tag14.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2BD56D-BC15-4ABA-893D-667F807C76FF}"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幻灯片图像占位符 3"/>
          <p:cNvSpPr>
            <a:spLocks noGrp="1" noRot="1" noChangeAspect="1"/>
          </p:cNvSpPr>
          <p:nvPr>
            <p:ph type="sldImg"/>
          </p:nvPr>
        </p:nvSpPr>
        <p:spPr>
          <a:xfrm>
            <a:off x="381000" y="685800"/>
            <a:ext cx="6096000" cy="3429000"/>
          </a:xfrm>
          <a:prstGeom prst="rect">
            <a:avLst/>
          </a:prstGeom>
          <a:noFill/>
          <a:ln w="12700">
            <a:noFill/>
          </a:ln>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p>
            <a:pPr lvl="0"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78A5DA-82A3-4269-A9FF-F87F347F81D3}"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78A5DA-82A3-4269-A9FF-F87F347F81D3}"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2BD56D-BC15-4ABA-893D-667F807C76FF}"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2BD56D-BC15-4ABA-893D-667F807C76FF}"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2BD56D-BC15-4ABA-893D-667F807C76FF}"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2BD56D-BC15-4ABA-893D-667F807C76FF}"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2BD56D-BC15-4ABA-893D-667F807C76FF}"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2BD56D-BC15-4ABA-893D-667F807C76FF}"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2BD56D-BC15-4ABA-893D-667F807C76FF}"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2350" cy="2255838"/>
          </a:xfrm>
          <a:prstGeom prst="rect">
            <a:avLst/>
          </a:prstGeo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439863" y="3403600"/>
            <a:ext cx="8642350" cy="156527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792163" y="1725613"/>
            <a:ext cx="9937750" cy="41116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4438" cy="5492750"/>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792163" y="344488"/>
            <a:ext cx="7300912" cy="5492750"/>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792163" y="1725613"/>
            <a:ext cx="9937750" cy="41116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7750" cy="2695575"/>
          </a:xfrm>
          <a:prstGeom prst="rect">
            <a:avLst/>
          </a:prstGeo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85813" y="4337050"/>
            <a:ext cx="9937750" cy="14176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792163" y="1725613"/>
            <a:ext cx="4892675" cy="41116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内容占位符 3"/>
          <p:cNvSpPr>
            <a:spLocks noGrp="1"/>
          </p:cNvSpPr>
          <p:nvPr>
            <p:ph sz="half" idx="2"/>
          </p:nvPr>
        </p:nvSpPr>
        <p:spPr>
          <a:xfrm>
            <a:off x="5837238" y="1725613"/>
            <a:ext cx="4892675" cy="41116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93750" y="1589088"/>
            <a:ext cx="48736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793750" y="2366963"/>
            <a:ext cx="4873625" cy="348138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5" name="文本占位符 4"/>
          <p:cNvSpPr>
            <a:spLocks noGrp="1"/>
          </p:cNvSpPr>
          <p:nvPr>
            <p:ph type="body" sz="quarter" idx="3"/>
          </p:nvPr>
        </p:nvSpPr>
        <p:spPr>
          <a:xfrm>
            <a:off x="5832475" y="1589088"/>
            <a:ext cx="48990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5832475" y="2366963"/>
            <a:ext cx="4899025" cy="348138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899025" y="933450"/>
            <a:ext cx="5832475" cy="460533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4899025" y="933450"/>
            <a:ext cx="5832475" cy="460533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tags" Target="../tags/tag4.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image" Target="../media/image16.wmf"/><Relationship Id="rId3" Type="http://schemas.openxmlformats.org/officeDocument/2006/relationships/oleObject" Target="../embeddings/oleObject1.bin"/><Relationship Id="rId2" Type="http://schemas.openxmlformats.org/officeDocument/2006/relationships/image" Target="../media/image15.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2.xml"/><Relationship Id="rId3" Type="http://schemas.openxmlformats.org/officeDocument/2006/relationships/image" Target="../media/image18.wmf"/><Relationship Id="rId2" Type="http://schemas.openxmlformats.org/officeDocument/2006/relationships/oleObject" Target="../embeddings/oleObject2.bin"/><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wmf"/><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2.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image" Target="../media/image21.wmf"/><Relationship Id="rId4" Type="http://schemas.openxmlformats.org/officeDocument/2006/relationships/oleObject" Target="../embeddings/oleObject4.bin"/><Relationship Id="rId3" Type="http://schemas.openxmlformats.org/officeDocument/2006/relationships/image" Target="../media/image20.wmf"/><Relationship Id="rId2" Type="http://schemas.openxmlformats.org/officeDocument/2006/relationships/oleObject" Target="../embeddings/oleObject3.bin"/><Relationship Id="rId10" Type="http://schemas.openxmlformats.org/officeDocument/2006/relationships/vmlDrawing" Target="../drawings/vmlDrawing3.v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12.xml"/><Relationship Id="rId6" Type="http://schemas.openxmlformats.org/officeDocument/2006/relationships/tags" Target="../tags/tag8.xml"/><Relationship Id="rId5" Type="http://schemas.openxmlformats.org/officeDocument/2006/relationships/image" Target="../media/image24.wmf"/><Relationship Id="rId4" Type="http://schemas.openxmlformats.org/officeDocument/2006/relationships/oleObject" Target="../embeddings/oleObject6.bin"/><Relationship Id="rId3" Type="http://schemas.openxmlformats.org/officeDocument/2006/relationships/image" Target="../media/image23.wmf"/><Relationship Id="rId2" Type="http://schemas.openxmlformats.org/officeDocument/2006/relationships/oleObject" Target="../embeddings/oleObject5.bin"/><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9" Type="http://schemas.openxmlformats.org/officeDocument/2006/relationships/image" Target="../media/image27.wmf"/><Relationship Id="rId8" Type="http://schemas.openxmlformats.org/officeDocument/2006/relationships/oleObject" Target="../embeddings/oleObject9.bin"/><Relationship Id="rId7" Type="http://schemas.openxmlformats.org/officeDocument/2006/relationships/tags" Target="../tags/tag10.xml"/><Relationship Id="rId6" Type="http://schemas.openxmlformats.org/officeDocument/2006/relationships/image" Target="../media/image26.wmf"/><Relationship Id="rId5" Type="http://schemas.openxmlformats.org/officeDocument/2006/relationships/oleObject" Target="../embeddings/oleObject8.bin"/><Relationship Id="rId4" Type="http://schemas.openxmlformats.org/officeDocument/2006/relationships/tags" Target="../tags/tag9.xml"/><Relationship Id="rId3" Type="http://schemas.openxmlformats.org/officeDocument/2006/relationships/image" Target="../media/image25.wmf"/><Relationship Id="rId2" Type="http://schemas.openxmlformats.org/officeDocument/2006/relationships/oleObject" Target="../embeddings/oleObject7.bin"/><Relationship Id="rId16" Type="http://schemas.openxmlformats.org/officeDocument/2006/relationships/vmlDrawing" Target="../drawings/vmlDrawing5.vml"/><Relationship Id="rId15" Type="http://schemas.openxmlformats.org/officeDocument/2006/relationships/slideLayout" Target="../slideLayouts/slideLayout12.xml"/><Relationship Id="rId14" Type="http://schemas.openxmlformats.org/officeDocument/2006/relationships/tags" Target="../tags/tag13.xml"/><Relationship Id="rId13" Type="http://schemas.openxmlformats.org/officeDocument/2006/relationships/image" Target="../media/image28.wmf"/><Relationship Id="rId12" Type="http://schemas.openxmlformats.org/officeDocument/2006/relationships/oleObject" Target="../embeddings/oleObject10.bin"/><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3" name="图片 2"/>
          <p:cNvPicPr>
            <a:picLocks noChangeAspect="1"/>
          </p:cNvPicPr>
          <p:nvPr/>
        </p:nvPicPr>
        <p:blipFill>
          <a:blip r:embed="rId1"/>
          <a:stretch>
            <a:fillRect/>
          </a:stretch>
        </p:blipFill>
        <p:spPr>
          <a:xfrm>
            <a:off x="3387725" y="3384550"/>
            <a:ext cx="2016125" cy="1708150"/>
          </a:xfrm>
          <a:prstGeom prst="rect">
            <a:avLst/>
          </a:prstGeom>
          <a:noFill/>
          <a:ln w="9525">
            <a:noFill/>
          </a:ln>
        </p:spPr>
      </p:pic>
      <p:grpSp>
        <p:nvGrpSpPr>
          <p:cNvPr id="3074" name="Group 3"/>
          <p:cNvGrpSpPr/>
          <p:nvPr/>
        </p:nvGrpSpPr>
        <p:grpSpPr>
          <a:xfrm>
            <a:off x="8137525" y="5832475"/>
            <a:ext cx="3236913" cy="561975"/>
            <a:chOff x="0" y="0"/>
            <a:chExt cx="2372586" cy="561630"/>
          </a:xfrm>
        </p:grpSpPr>
        <p:sp>
          <p:nvSpPr>
            <p:cNvPr id="3075" name="Rectangle: Rounded Corners 19"/>
            <p:cNvSpPr/>
            <p:nvPr/>
          </p:nvSpPr>
          <p:spPr>
            <a:xfrm>
              <a:off x="0" y="0"/>
              <a:ext cx="2108269" cy="233952"/>
            </a:xfrm>
            <a:prstGeom prst="roundRect">
              <a:avLst>
                <a:gd name="adj" fmla="val 50000"/>
              </a:avLst>
            </a:prstGeom>
            <a:noFill/>
            <a:ln w="25400">
              <a:noFill/>
            </a:ln>
          </p:spPr>
          <p:txBody>
            <a:bodyPr anchor="ctr" anchorCtr="0"/>
            <a:p>
              <a:endParaRPr lang="zh-CN" altLang="zh-CN" sz="1400" dirty="0">
                <a:latin typeface="Calibri" panose="020F0502020204030204" pitchFamily="34" charset="0"/>
                <a:ea typeface="宋体" panose="02010600030101010101" pitchFamily="2" charset="-122"/>
                <a:sym typeface="Calibri" panose="020F0502020204030204" pitchFamily="34" charset="0"/>
              </a:endParaRPr>
            </a:p>
          </p:txBody>
        </p:sp>
        <p:sp>
          <p:nvSpPr>
            <p:cNvPr id="3076" name="文本框 9"/>
            <p:cNvSpPr/>
            <p:nvPr/>
          </p:nvSpPr>
          <p:spPr>
            <a:xfrm>
              <a:off x="686182" y="300020"/>
              <a:ext cx="1686404" cy="261610"/>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grpSp>
      <p:pic>
        <p:nvPicPr>
          <p:cNvPr id="3077" name="图片 10"/>
          <p:cNvPicPr>
            <a:picLocks noChangeAspect="1"/>
          </p:cNvPicPr>
          <p:nvPr/>
        </p:nvPicPr>
        <p:blipFill>
          <a:blip r:embed="rId2"/>
          <a:stretch>
            <a:fillRect/>
          </a:stretch>
        </p:blipFill>
        <p:spPr>
          <a:xfrm>
            <a:off x="0" y="0"/>
            <a:ext cx="11522075" cy="6467475"/>
          </a:xfrm>
          <a:prstGeom prst="rect">
            <a:avLst/>
          </a:prstGeom>
          <a:noFill/>
          <a:ln w="9525">
            <a:noFill/>
          </a:ln>
        </p:spPr>
      </p:pic>
      <p:pic>
        <p:nvPicPr>
          <p:cNvPr id="3078" name="图片 19"/>
          <p:cNvPicPr>
            <a:picLocks noChangeAspect="1"/>
          </p:cNvPicPr>
          <p:nvPr/>
        </p:nvPicPr>
        <p:blipFill>
          <a:blip r:embed="rId3"/>
          <a:stretch>
            <a:fillRect/>
          </a:stretch>
        </p:blipFill>
        <p:spPr>
          <a:xfrm>
            <a:off x="9742488" y="12700"/>
            <a:ext cx="1706562" cy="588963"/>
          </a:xfrm>
          <a:prstGeom prst="rect">
            <a:avLst/>
          </a:prstGeom>
          <a:noFill/>
          <a:ln w="9525">
            <a:noFill/>
          </a:ln>
        </p:spPr>
      </p:pic>
      <p:sp>
        <p:nvSpPr>
          <p:cNvPr id="3079" name="文本占位符 18"/>
          <p:cNvSpPr>
            <a:spLocks noGrp="1"/>
          </p:cNvSpPr>
          <p:nvPr>
            <p:ph sz="quarter"/>
          </p:nvPr>
        </p:nvSpPr>
        <p:spPr>
          <a:xfrm>
            <a:off x="4449763" y="1909763"/>
            <a:ext cx="6323012" cy="852487"/>
          </a:xfrm>
          <a:prstGeom prst="rect">
            <a:avLst/>
          </a:prstGeom>
          <a:noFill/>
          <a:ln w="9525">
            <a:noFill/>
          </a:ln>
        </p:spPr>
        <p:txBody>
          <a:bodyPr anchor="t" anchorCtr="0"/>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0" lvl="0" indent="0" algn="r" eaLnBrk="1" hangingPunct="1">
              <a:buNone/>
            </a:pPr>
            <a:r>
              <a:rPr lang="zh-CN" altLang="en-US"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可靠性工程基础理论与概念</a:t>
            </a:r>
            <a:endParaRPr lang="zh-CN" altLang="en-US" sz="3200" dirty="0"/>
          </a:p>
        </p:txBody>
      </p:sp>
      <p:sp>
        <p:nvSpPr>
          <p:cNvPr id="3080" name="文本占位符 20"/>
          <p:cNvSpPr>
            <a:spLocks noGrp="1"/>
          </p:cNvSpPr>
          <p:nvPr/>
        </p:nvSpPr>
        <p:spPr>
          <a:xfrm>
            <a:off x="6321425" y="3168650"/>
            <a:ext cx="4367213" cy="355600"/>
          </a:xfrm>
          <a:prstGeom prst="rect">
            <a:avLst/>
          </a:prstGeom>
          <a:solidFill>
            <a:srgbClr val="0070C0"/>
          </a:solidFill>
          <a:ln w="9525">
            <a:noFill/>
          </a:ln>
        </p:spPr>
        <p:txBody>
          <a:bodyPr lIns="86402" tIns="43201" rIns="86402" bIns="43201" anchor="t" anchorCtr="0"/>
          <a:p>
            <a:pPr algn="ctr">
              <a:lnSpc>
                <a:spcPct val="90000"/>
              </a:lnSpc>
              <a:spcBef>
                <a:spcPts val="1000"/>
              </a:spcBef>
            </a:pPr>
            <a:r>
              <a:rPr lang="zh-CN" altLang="en-US" sz="17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深信服科技研发专业能力系列课程</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5123"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5124"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5125"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pic>
        <p:nvPicPr>
          <p:cNvPr id="5126" name="图片 2"/>
          <p:cNvPicPr>
            <a:picLocks noChangeAspect="1"/>
          </p:cNvPicPr>
          <p:nvPr/>
        </p:nvPicPr>
        <p:blipFill>
          <a:blip r:embed="rId3"/>
          <a:stretch>
            <a:fillRect/>
          </a:stretch>
        </p:blipFill>
        <p:spPr>
          <a:xfrm>
            <a:off x="1270" y="0"/>
            <a:ext cx="11520488" cy="6480175"/>
          </a:xfrm>
          <a:prstGeom prst="rect">
            <a:avLst/>
          </a:prstGeom>
          <a:noFill/>
          <a:ln w="9525">
            <a:noFill/>
          </a:ln>
        </p:spPr>
      </p:pic>
      <p:sp>
        <p:nvSpPr>
          <p:cNvPr id="5127" name="TextBox 23"/>
          <p:cNvSpPr/>
          <p:nvPr/>
        </p:nvSpPr>
        <p:spPr>
          <a:xfrm>
            <a:off x="5483225" y="2625725"/>
            <a:ext cx="4149725" cy="680085"/>
          </a:xfrm>
          <a:prstGeom prst="rect">
            <a:avLst/>
          </a:prstGeom>
          <a:noFill/>
          <a:ln w="9525">
            <a:noFill/>
          </a:ln>
        </p:spPr>
        <p:txBody>
          <a:bodyPr wrap="none" lIns="64802" tIns="32401" rIns="64802" bIns="32401" anchor="t" anchorCtr="0">
            <a:spAutoFit/>
          </a:bodyPr>
          <a:p>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可靠性工程理论</a:t>
            </a:r>
            <a:endParaRPr lang="zh-CN" altLang="en-US" dirty="0">
              <a:latin typeface="Arial" panose="020B0604020202020204" pitchFamily="34" charset="0"/>
              <a:ea typeface="宋体" panose="02010600030101010101" pitchFamily="2" charset="-122"/>
            </a:endParaRPr>
          </a:p>
        </p:txBody>
      </p:sp>
      <p:sp>
        <p:nvSpPr>
          <p:cNvPr id="5128"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5129" name="Group 10"/>
          <p:cNvGrpSpPr>
            <a:grpSpLocks noChangeAspect="1"/>
          </p:cNvGrpSpPr>
          <p:nvPr/>
        </p:nvGrpSpPr>
        <p:grpSpPr>
          <a:xfrm>
            <a:off x="8520113" y="3613150"/>
            <a:ext cx="2052637" cy="406400"/>
            <a:chOff x="0" y="0"/>
            <a:chExt cx="2172097" cy="430362"/>
          </a:xfrm>
        </p:grpSpPr>
        <p:pic>
          <p:nvPicPr>
            <p:cNvPr id="5130"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5131"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5132"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5133"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5134"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45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9460"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19462"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rPr>
              <a:t>基本概念</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3038" y="865188"/>
            <a:ext cx="11269663" cy="4831080"/>
          </a:xfrm>
          <a:prstGeom prst="rect">
            <a:avLst/>
          </a:prstGeom>
          <a:noFill/>
        </p:spPr>
        <p:txBody>
          <a:bodyPr>
            <a:spAutoFit/>
          </a:bodyPr>
          <a:lstStyle/>
          <a:p>
            <a:pPr marL="342900" marR="0" indent="-342900" defTabSz="914400" eaLnBrk="0" hangingPunct="0">
              <a:lnSpc>
                <a:spcPct val="150000"/>
              </a:lnSpc>
              <a:spcBef>
                <a:spcPct val="50000"/>
              </a:spcBef>
              <a:buClrTx/>
              <a:buSzTx/>
              <a:buFont typeface="Wingdings" panose="05000000000000000000" pitchFamily="2" charset="2"/>
              <a:buChar char="p"/>
              <a:defRPr/>
            </a:pPr>
            <a:r>
              <a:rPr kumimoji="0" lang="zh-CN" altLang="zh-CN" sz="20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可靠性工程（Reliability Engineering）</a:t>
            </a:r>
            <a:r>
              <a:rPr kumimoji="0" lang="zh-CN" altLang="zh-CN" sz="2000" kern="1200" cap="none" spc="0" normalizeH="0" baseline="0" noProof="0" dirty="0">
                <a:latin typeface="微软雅黑" panose="020B0503020204020204" pitchFamily="34" charset="-122"/>
                <a:ea typeface="微软雅黑" panose="020B0503020204020204" pitchFamily="34" charset="-122"/>
                <a:cs typeface="+mn-cs"/>
              </a:rPr>
              <a:t>：是在产品</a:t>
            </a:r>
            <a:r>
              <a:rPr kumimoji="0" lang="zh-CN" altLang="zh-CN" sz="20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寿命周期全过程</a:t>
            </a:r>
            <a:r>
              <a:rPr kumimoji="0" lang="zh-CN" altLang="en-US" sz="20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a:t>
            </a:r>
            <a:r>
              <a:rPr kumimoji="0" lang="zh-CN" altLang="zh-CN" sz="2000" kern="1200" cap="none" spc="0" normalizeH="0" baseline="0" noProof="0" dirty="0">
                <a:latin typeface="微软雅黑" panose="020B0503020204020204" pitchFamily="34" charset="-122"/>
                <a:ea typeface="微软雅黑" panose="020B0503020204020204" pitchFamily="34" charset="-122"/>
                <a:cs typeface="+mn-cs"/>
              </a:rPr>
              <a:t>论证、方案、工程研制、生产和使用</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zh-CN" sz="2000" kern="1200" cap="none" spc="0" normalizeH="0" baseline="0" noProof="0" dirty="0">
                <a:latin typeface="微软雅黑" panose="020B0503020204020204" pitchFamily="34" charset="-122"/>
                <a:ea typeface="微软雅黑" panose="020B0503020204020204" pitchFamily="34" charset="-122"/>
                <a:cs typeface="+mn-cs"/>
              </a:rPr>
              <a:t>中同产品</a:t>
            </a:r>
            <a:r>
              <a:rPr kumimoji="0" lang="zh-CN" altLang="zh-CN"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故障作斗争</a:t>
            </a:r>
            <a:r>
              <a:rPr kumimoji="0" lang="zh-CN" altLang="zh-CN" sz="2000" kern="1200" cap="none" spc="0" normalizeH="0" baseline="0" noProof="0" dirty="0">
                <a:latin typeface="微软雅黑" panose="020B0503020204020204" pitchFamily="34" charset="-122"/>
                <a:ea typeface="微软雅黑" panose="020B0503020204020204" pitchFamily="34" charset="-122"/>
                <a:cs typeface="+mn-cs"/>
              </a:rPr>
              <a:t>的一门学科</a:t>
            </a:r>
            <a:endParaRPr lang="zh-CN" altLang="zh-CN" sz="2000" dirty="0">
              <a:latin typeface="微软雅黑" panose="020B0503020204020204" pitchFamily="34" charset="-122"/>
              <a:ea typeface="微软雅黑" panose="020B0503020204020204" pitchFamily="34" charset="-122"/>
              <a:sym typeface="+mn-ea"/>
            </a:endParaRPr>
          </a:p>
          <a:p>
            <a:pPr marL="342900" marR="0" indent="-342900" defTabSz="914400" eaLnBrk="0" hangingPunct="0">
              <a:lnSpc>
                <a:spcPct val="150000"/>
              </a:lnSpc>
              <a:spcBef>
                <a:spcPct val="50000"/>
              </a:spcBef>
              <a:buClrTx/>
              <a:buSzTx/>
              <a:buFont typeface="Wingdings" panose="05000000000000000000" pitchFamily="2" charset="2"/>
              <a:buChar char="p"/>
              <a:defRPr/>
            </a:pPr>
            <a:r>
              <a:rPr lang="zh-CN" altLang="zh-CN" sz="2000" dirty="0">
                <a:latin typeface="微软雅黑" panose="020B0503020204020204" pitchFamily="34" charset="-122"/>
                <a:ea typeface="微软雅黑" panose="020B0503020204020204" pitchFamily="34" charset="-122"/>
                <a:sym typeface="+mn-ea"/>
              </a:rPr>
              <a:t>通俗来说，就是在研究产品</a:t>
            </a:r>
            <a:r>
              <a:rPr lang="en-US" altLang="zh-CN" sz="2000" b="1" dirty="0">
                <a:solidFill>
                  <a:srgbClr val="102CFC"/>
                </a:solidFill>
                <a:latin typeface="微软雅黑" panose="020B0503020204020204" pitchFamily="34" charset="-122"/>
                <a:ea typeface="微软雅黑" panose="020B0503020204020204" pitchFamily="34" charset="-122"/>
                <a:sym typeface="+mn-ea"/>
              </a:rPr>
              <a:t>“</a:t>
            </a:r>
            <a:r>
              <a:rPr lang="zh-CN" altLang="zh-CN" sz="2000" b="1" dirty="0">
                <a:solidFill>
                  <a:srgbClr val="102CFC"/>
                </a:solidFill>
                <a:latin typeface="微软雅黑" panose="020B0503020204020204" pitchFamily="34" charset="-122"/>
                <a:ea typeface="微软雅黑" panose="020B0503020204020204" pitchFamily="34" charset="-122"/>
                <a:sym typeface="+mn-ea"/>
              </a:rPr>
              <a:t>生病</a:t>
            </a:r>
            <a:r>
              <a:rPr lang="en-US" altLang="zh-CN" sz="2000" b="1" dirty="0">
                <a:solidFill>
                  <a:srgbClr val="102CFC"/>
                </a:solidFill>
                <a:latin typeface="微软雅黑" panose="020B0503020204020204" pitchFamily="34" charset="-122"/>
                <a:ea typeface="微软雅黑" panose="020B0503020204020204" pitchFamily="34" charset="-122"/>
                <a:sym typeface="+mn-ea"/>
              </a:rPr>
              <a:t>”</a:t>
            </a:r>
            <a:r>
              <a:rPr lang="zh-CN" altLang="zh-CN" sz="2000" dirty="0">
                <a:latin typeface="微软雅黑" panose="020B0503020204020204" pitchFamily="34" charset="-122"/>
                <a:ea typeface="微软雅黑" panose="020B0503020204020204" pitchFamily="34" charset="-122"/>
                <a:sym typeface="+mn-ea"/>
              </a:rPr>
              <a:t>的机理与规律，</a:t>
            </a:r>
            <a:r>
              <a:rPr lang="zh-CN" altLang="zh-CN" sz="2000" b="1" dirty="0">
                <a:solidFill>
                  <a:srgbClr val="102CFC"/>
                </a:solidFill>
                <a:latin typeface="微软雅黑" panose="020B0503020204020204" pitchFamily="34" charset="-122"/>
                <a:ea typeface="微软雅黑" panose="020B0503020204020204" pitchFamily="34" charset="-122"/>
                <a:sym typeface="+mn-ea"/>
              </a:rPr>
              <a:t>“防病、治病”</a:t>
            </a:r>
            <a:r>
              <a:rPr lang="zh-CN" altLang="zh-CN" sz="2000" dirty="0">
                <a:latin typeface="微软雅黑" panose="020B0503020204020204" pitchFamily="34" charset="-122"/>
                <a:ea typeface="微软雅黑" panose="020B0503020204020204" pitchFamily="34" charset="-122"/>
                <a:sym typeface="+mn-ea"/>
              </a:rPr>
              <a:t>的方法。这与研究人类</a:t>
            </a:r>
            <a:r>
              <a:rPr lang="en-US" altLang="zh-CN" sz="2000" b="1" dirty="0">
                <a:solidFill>
                  <a:srgbClr val="102CFC"/>
                </a:solidFill>
                <a:latin typeface="微软雅黑" panose="020B0503020204020204" pitchFamily="34" charset="-122"/>
                <a:ea typeface="微软雅黑" panose="020B0503020204020204" pitchFamily="34" charset="-122"/>
                <a:sym typeface="+mn-ea"/>
              </a:rPr>
              <a:t>“</a:t>
            </a:r>
            <a:r>
              <a:rPr lang="zh-CN" altLang="zh-CN" sz="2000" b="1" dirty="0">
                <a:solidFill>
                  <a:srgbClr val="102CFC"/>
                </a:solidFill>
                <a:latin typeface="微软雅黑" panose="020B0503020204020204" pitchFamily="34" charset="-122"/>
                <a:ea typeface="微软雅黑" panose="020B0503020204020204" pitchFamily="34" charset="-122"/>
                <a:sym typeface="+mn-ea"/>
              </a:rPr>
              <a:t>生病，防病，治病</a:t>
            </a:r>
            <a:r>
              <a:rPr lang="en-US" altLang="zh-CN" sz="2000" b="1" dirty="0">
                <a:solidFill>
                  <a:srgbClr val="102CFC"/>
                </a:solidFill>
                <a:latin typeface="微软雅黑" panose="020B0503020204020204" pitchFamily="34" charset="-122"/>
                <a:ea typeface="微软雅黑" panose="020B0503020204020204" pitchFamily="34" charset="-122"/>
                <a:sym typeface="+mn-ea"/>
              </a:rPr>
              <a:t>”</a:t>
            </a:r>
            <a:r>
              <a:rPr lang="zh-CN" altLang="zh-CN" sz="2000" dirty="0">
                <a:latin typeface="微软雅黑" panose="020B0503020204020204" pitchFamily="34" charset="-122"/>
                <a:ea typeface="微软雅黑" panose="020B0503020204020204" pitchFamily="34" charset="-122"/>
                <a:sym typeface="+mn-ea"/>
              </a:rPr>
              <a:t>的</a:t>
            </a:r>
            <a:r>
              <a:rPr lang="zh-CN" altLang="zh-CN" sz="2000" b="1" dirty="0">
                <a:solidFill>
                  <a:srgbClr val="102CFC"/>
                </a:solidFill>
                <a:latin typeface="微软雅黑" panose="020B0503020204020204" pitchFamily="34" charset="-122"/>
                <a:ea typeface="微软雅黑" panose="020B0503020204020204" pitchFamily="34" charset="-122"/>
                <a:sym typeface="+mn-ea"/>
              </a:rPr>
              <a:t>医学工程</a:t>
            </a:r>
            <a:r>
              <a:rPr lang="zh-CN" altLang="zh-CN" sz="2000" dirty="0">
                <a:latin typeface="微软雅黑" panose="020B0503020204020204" pitchFamily="34" charset="-122"/>
                <a:ea typeface="微软雅黑" panose="020B0503020204020204" pitchFamily="34" charset="-122"/>
                <a:sym typeface="+mn-ea"/>
              </a:rPr>
              <a:t>是相似的</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342900" defTabSz="914400" eaLnBrk="0" hangingPunct="0">
              <a:lnSpc>
                <a:spcPct val="150000"/>
              </a:lnSpc>
              <a:spcBef>
                <a:spcPct val="50000"/>
              </a:spcBef>
              <a:buClrTx/>
              <a:buSzTx/>
              <a:buFont typeface="Wingdings" panose="05000000000000000000" pitchFamily="2" charset="2"/>
              <a:buChar char="p"/>
              <a:defRPr/>
            </a:pPr>
            <a:r>
              <a:rPr kumimoji="0" lang="zh-CN" altLang="zh-CN" sz="2000" kern="1200" cap="none" spc="0" normalizeH="0" baseline="0" noProof="0" dirty="0">
                <a:latin typeface="微软雅黑" panose="020B0503020204020204" pitchFamily="34" charset="-122"/>
                <a:ea typeface="微软雅黑" panose="020B0503020204020204" pitchFamily="34" charset="-122"/>
                <a:cs typeface="+mn-cs"/>
              </a:rPr>
              <a:t>基于产品的架构及其同外界环境的辩证关系出发，用</a:t>
            </a:r>
            <a:r>
              <a:rPr kumimoji="0" lang="zh-CN" altLang="zh-CN" sz="20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实验研究、现场调查、失效分析</a:t>
            </a:r>
            <a:r>
              <a:rPr kumimoji="0" lang="zh-CN" altLang="zh-CN" sz="2000" kern="1200" cap="none" spc="0" normalizeH="0" baseline="0" noProof="0" dirty="0">
                <a:latin typeface="微软雅黑" panose="020B0503020204020204" pitchFamily="34" charset="-122"/>
                <a:ea typeface="微软雅黑" panose="020B0503020204020204" pitchFamily="34" charset="-122"/>
                <a:cs typeface="+mn-cs"/>
              </a:rPr>
              <a:t>等方法</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进行如下的研究：</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703580" marR="0" indent="-342900" defTabSz="914400" eaLnBrk="0" hangingPunct="0">
              <a:lnSpc>
                <a:spcPct val="150000"/>
              </a:lnSpc>
              <a:spcBef>
                <a:spcPct val="50000"/>
              </a:spcBef>
              <a:buClrTx/>
              <a:buSzTx/>
              <a:buFont typeface="Wingdings" panose="05000000000000000000" pitchFamily="2" charset="2"/>
              <a:buChar char="Ø"/>
              <a:defRPr/>
            </a:pPr>
            <a:r>
              <a:rPr kumimoji="0" lang="zh-CN" altLang="zh-CN" sz="1800" kern="1200" cap="none" spc="0" normalizeH="0" baseline="0" noProof="0" dirty="0">
                <a:latin typeface="微软雅黑" panose="020B0503020204020204" pitchFamily="34" charset="-122"/>
                <a:ea typeface="微软雅黑" panose="020B0503020204020204" pitchFamily="34" charset="-122"/>
                <a:cs typeface="+mn-cs"/>
              </a:rPr>
              <a:t>可靠性与外界运行环境的</a:t>
            </a:r>
            <a:r>
              <a:rPr kumimoji="0" lang="zh-CN" altLang="zh-CN" sz="18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相互关系</a:t>
            </a:r>
            <a:endParaRPr kumimoji="0" lang="en-US" altLang="zh-CN" sz="1800" kern="1200" cap="none" spc="0" normalizeH="0" baseline="0" noProof="0" dirty="0">
              <a:latin typeface="微软雅黑" panose="020B0503020204020204" pitchFamily="34" charset="-122"/>
              <a:ea typeface="微软雅黑" panose="020B0503020204020204" pitchFamily="34" charset="-122"/>
              <a:cs typeface="+mn-cs"/>
            </a:endParaRPr>
          </a:p>
          <a:p>
            <a:pPr marL="703580" marR="0" indent="-342900" defTabSz="914400" eaLnBrk="0" hangingPunct="0">
              <a:lnSpc>
                <a:spcPct val="150000"/>
              </a:lnSpc>
              <a:spcBef>
                <a:spcPct val="50000"/>
              </a:spcBef>
              <a:buClrTx/>
              <a:buSzTx/>
              <a:buFont typeface="Wingdings" panose="05000000000000000000" pitchFamily="2" charset="2"/>
              <a:buChar char="Ø"/>
              <a:defRPr/>
            </a:pPr>
            <a:r>
              <a:rPr kumimoji="0" lang="zh-CN" altLang="zh-CN" sz="1800" kern="1200" cap="none" spc="0" normalizeH="0" baseline="0" noProof="0" dirty="0">
                <a:latin typeface="微软雅黑" panose="020B0503020204020204" pitchFamily="34" charset="-122"/>
                <a:ea typeface="微软雅黑" panose="020B0503020204020204" pitchFamily="34" charset="-122"/>
                <a:cs typeface="+mn-cs"/>
              </a:rPr>
              <a:t>各种</a:t>
            </a:r>
            <a:r>
              <a:rPr kumimoji="0" lang="zh-CN" altLang="zh-CN" sz="18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故障</a:t>
            </a:r>
            <a:r>
              <a:rPr kumimoji="0" lang="zh-CN" altLang="zh-CN" sz="1800" kern="1200" cap="none" spc="0" normalizeH="0" baseline="0" noProof="0" dirty="0">
                <a:latin typeface="微软雅黑" panose="020B0503020204020204" pitchFamily="34" charset="-122"/>
                <a:ea typeface="微软雅黑" panose="020B0503020204020204" pitchFamily="34" charset="-122"/>
                <a:cs typeface="+mn-cs"/>
              </a:rPr>
              <a:t>的发生、传播的规律及其预防、诊断、恢复</a:t>
            </a:r>
            <a:r>
              <a:rPr kumimoji="0" lang="en-US" altLang="zh-CN" sz="18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修复</a:t>
            </a:r>
            <a:r>
              <a:rPr kumimoji="0" lang="zh-CN" altLang="zh-CN" sz="1800" kern="1200" cap="none" spc="0" normalizeH="0" baseline="0" noProof="0" dirty="0">
                <a:latin typeface="微软雅黑" panose="020B0503020204020204" pitchFamily="34" charset="-122"/>
                <a:ea typeface="微软雅黑" panose="020B0503020204020204" pitchFamily="34" charset="-122"/>
                <a:cs typeface="+mn-cs"/>
              </a:rPr>
              <a:t>、隔离，甚至消除的方法</a:t>
            </a:r>
            <a:endParaRPr kumimoji="0" lang="en-US" altLang="zh-CN" sz="1800" kern="1200" cap="none" spc="0" normalizeH="0" baseline="0" noProof="0" dirty="0">
              <a:latin typeface="微软雅黑" panose="020B0503020204020204" pitchFamily="34" charset="-122"/>
              <a:ea typeface="微软雅黑" panose="020B0503020204020204" pitchFamily="34" charset="-122"/>
              <a:cs typeface="+mn-cs"/>
            </a:endParaRPr>
          </a:p>
          <a:p>
            <a:pPr marL="703580" marR="0" indent="-342900" defTabSz="914400" eaLnBrk="0" hangingPunct="0">
              <a:lnSpc>
                <a:spcPct val="150000"/>
              </a:lnSpc>
              <a:spcBef>
                <a:spcPct val="50000"/>
              </a:spcBef>
              <a:buClrTx/>
              <a:buSzTx/>
              <a:buFont typeface="Wingdings" panose="05000000000000000000" pitchFamily="2" charset="2"/>
              <a:buChar char="Ø"/>
              <a:defRPr/>
            </a:pPr>
            <a:r>
              <a:rPr kumimoji="0" lang="zh-CN" altLang="zh-CN" sz="1800" kern="1200" cap="none" spc="0" normalizeH="0" baseline="0" noProof="0" dirty="0">
                <a:latin typeface="微软雅黑" panose="020B0503020204020204" pitchFamily="34" charset="-122"/>
                <a:ea typeface="微软雅黑" panose="020B0503020204020204" pitchFamily="34" charset="-122"/>
                <a:cs typeface="+mn-cs"/>
              </a:rPr>
              <a:t>增进系统可靠性的一系列</a:t>
            </a:r>
            <a:r>
              <a:rPr kumimoji="0" lang="zh-CN" altLang="zh-CN" sz="18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技术和管理活动</a:t>
            </a:r>
            <a:endParaRPr kumimoji="0" lang="zh-CN" altLang="zh-CN" sz="18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矩形 16"/>
          <p:cNvSpPr/>
          <p:nvPr/>
        </p:nvSpPr>
        <p:spPr>
          <a:xfrm>
            <a:off x="173355" y="1301115"/>
            <a:ext cx="1988185" cy="513207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218" name="标题 1"/>
          <p:cNvSpPr/>
          <p:nvPr/>
        </p:nvSpPr>
        <p:spPr>
          <a:xfrm>
            <a:off x="879538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9220" name="图片 8"/>
          <p:cNvPicPr>
            <a:picLocks noChangeAspect="1"/>
          </p:cNvPicPr>
          <p:nvPr/>
        </p:nvPicPr>
        <p:blipFill>
          <a:blip r:embed="rId1"/>
          <a:stretch>
            <a:fillRect/>
          </a:stretch>
        </p:blipFill>
        <p:spPr>
          <a:xfrm>
            <a:off x="9675813" y="46038"/>
            <a:ext cx="1706562" cy="590550"/>
          </a:xfrm>
          <a:prstGeom prst="rect">
            <a:avLst/>
          </a:prstGeom>
          <a:noFill/>
          <a:ln w="9525">
            <a:noFill/>
          </a:ln>
        </p:spPr>
      </p:pic>
      <p:sp>
        <p:nvSpPr>
          <p:cNvPr id="9221" name="文本框 9"/>
          <p:cNvSpPr/>
          <p:nvPr/>
        </p:nvSpPr>
        <p:spPr>
          <a:xfrm>
            <a:off x="814133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9222"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基础框架</a:t>
            </a:r>
            <a:endParaRPr lang="zh-CN" altLang="en-US" sz="3600" dirty="0">
              <a:latin typeface="Arial" panose="020B0604020202020204" pitchFamily="34" charset="0"/>
            </a:endParaRPr>
          </a:p>
        </p:txBody>
      </p:sp>
      <p:sp>
        <p:nvSpPr>
          <p:cNvPr id="124" name="矩形 123"/>
          <p:cNvSpPr/>
          <p:nvPr/>
        </p:nvSpPr>
        <p:spPr>
          <a:xfrm>
            <a:off x="2320925" y="1296670"/>
            <a:ext cx="9080500" cy="1102360"/>
          </a:xfrm>
          <a:prstGeom prst="rect">
            <a:avLst/>
          </a:prstGeom>
          <a:solidFill>
            <a:schemeClr val="bg1">
              <a:lumMod val="8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1" name="矩形 80"/>
          <p:cNvSpPr/>
          <p:nvPr/>
        </p:nvSpPr>
        <p:spPr>
          <a:xfrm>
            <a:off x="4732655" y="3098165"/>
            <a:ext cx="1972945" cy="887095"/>
          </a:xfrm>
          <a:prstGeom prst="rect">
            <a:avLst/>
          </a:prstGeom>
          <a:solidFill>
            <a:schemeClr val="bg2">
              <a:lumMod val="90000"/>
            </a:schemeClr>
          </a:solidFill>
          <a:ln w="9525" cap="flat" cmpd="sng" algn="ctr">
            <a:solidFill>
              <a:schemeClr val="tx1"/>
            </a:solidFill>
            <a:prstDash val="dash"/>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0" name="矩形 59"/>
          <p:cNvSpPr/>
          <p:nvPr/>
        </p:nvSpPr>
        <p:spPr>
          <a:xfrm>
            <a:off x="9382125" y="3237865"/>
            <a:ext cx="2019935" cy="3116580"/>
          </a:xfrm>
          <a:prstGeom prst="rect">
            <a:avLst/>
          </a:prstGeom>
          <a:solidFill>
            <a:schemeClr val="bg1">
              <a:lumMod val="8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852805" y="1617980"/>
            <a:ext cx="792480" cy="460375"/>
          </a:xfrm>
          <a:prstGeom prst="rect">
            <a:avLst/>
          </a:prstGeom>
          <a:solidFill>
            <a:schemeClr val="accent2">
              <a:lumMod val="40000"/>
              <a:lumOff val="60000"/>
            </a:schemeClr>
          </a:solidFill>
        </p:spPr>
        <p:txBody>
          <a:bodyPr wrap="none" rtlCol="0">
            <a:spAutoFit/>
          </a:bodyPr>
          <a:p>
            <a:r>
              <a:rPr lang="zh-CN" altLang="en-US" sz="1200">
                <a:latin typeface="微软雅黑" panose="020B0503020204020204" pitchFamily="34" charset="-122"/>
                <a:ea typeface="微软雅黑" panose="020B0503020204020204" pitchFamily="34" charset="-122"/>
              </a:rPr>
              <a:t>公司可靠</a:t>
            </a:r>
            <a:endParaRPr lang="zh-CN" altLang="en-US"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性架构师</a:t>
            </a:r>
            <a:endParaRPr lang="zh-CN" altLang="en-US" sz="1200">
              <a:latin typeface="微软雅黑" panose="020B0503020204020204" pitchFamily="34" charset="-122"/>
              <a:ea typeface="微软雅黑" panose="020B0503020204020204" pitchFamily="34" charset="-122"/>
            </a:endParaRPr>
          </a:p>
        </p:txBody>
      </p:sp>
      <p:sp>
        <p:nvSpPr>
          <p:cNvPr id="6" name="文本框 5"/>
          <p:cNvSpPr txBox="1"/>
          <p:nvPr/>
        </p:nvSpPr>
        <p:spPr>
          <a:xfrm>
            <a:off x="871220" y="3323590"/>
            <a:ext cx="792480" cy="460375"/>
          </a:xfrm>
          <a:prstGeom prst="rect">
            <a:avLst/>
          </a:prstGeom>
          <a:solidFill>
            <a:schemeClr val="accent2">
              <a:lumMod val="40000"/>
              <a:lumOff val="60000"/>
            </a:schemeClr>
          </a:solidFill>
        </p:spPr>
        <p:txBody>
          <a:bodyPr wrap="none" rtlCol="0">
            <a:spAutoFit/>
          </a:bodyPr>
          <a:p>
            <a:r>
              <a:rPr lang="zh-CN" altLang="en-US" sz="1200">
                <a:latin typeface="微软雅黑" panose="020B0503020204020204" pitchFamily="34" charset="-122"/>
                <a:ea typeface="微软雅黑" panose="020B0503020204020204" pitchFamily="34" charset="-122"/>
              </a:rPr>
              <a:t>产品可靠</a:t>
            </a:r>
            <a:endParaRPr lang="zh-CN" altLang="en-US"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性工程师</a:t>
            </a:r>
            <a:endParaRPr lang="zh-CN" altLang="en-US" sz="1200">
              <a:latin typeface="微软雅黑" panose="020B0503020204020204" pitchFamily="34" charset="-122"/>
              <a:ea typeface="微软雅黑" panose="020B0503020204020204" pitchFamily="34" charset="-122"/>
            </a:endParaRPr>
          </a:p>
        </p:txBody>
      </p:sp>
      <p:sp>
        <p:nvSpPr>
          <p:cNvPr id="19" name="文本框 18"/>
          <p:cNvSpPr txBox="1"/>
          <p:nvPr/>
        </p:nvSpPr>
        <p:spPr>
          <a:xfrm>
            <a:off x="9997440" y="3844925"/>
            <a:ext cx="894080" cy="306705"/>
          </a:xfrm>
          <a:prstGeom prst="rect">
            <a:avLst/>
          </a:prstGeom>
          <a:noFill/>
          <a:ln>
            <a:solidFill>
              <a:schemeClr val="accent1"/>
            </a:solidFill>
          </a:ln>
        </p:spPr>
        <p:txBody>
          <a:bodyPr wrap="none" rtlCol="0">
            <a:spAutoFit/>
          </a:bodyPr>
          <a:p>
            <a:r>
              <a:rPr lang="zh-CN" altLang="en-US" sz="1400">
                <a:latin typeface="微软雅黑" panose="020B0503020204020204" pitchFamily="34" charset="-122"/>
                <a:ea typeface="微软雅黑" panose="020B0503020204020204" pitchFamily="34" charset="-122"/>
              </a:rPr>
              <a:t>需求分析</a:t>
            </a:r>
            <a:endParaRPr lang="zh-CN" altLang="en-US" sz="1400">
              <a:latin typeface="微软雅黑" panose="020B0503020204020204" pitchFamily="34" charset="-122"/>
              <a:ea typeface="微软雅黑" panose="020B0503020204020204" pitchFamily="34" charset="-122"/>
            </a:endParaRPr>
          </a:p>
        </p:txBody>
      </p:sp>
      <p:sp>
        <p:nvSpPr>
          <p:cNvPr id="21" name="文本框 20"/>
          <p:cNvSpPr txBox="1"/>
          <p:nvPr/>
        </p:nvSpPr>
        <p:spPr>
          <a:xfrm>
            <a:off x="9997440" y="4338955"/>
            <a:ext cx="894080" cy="306705"/>
          </a:xfrm>
          <a:prstGeom prst="rect">
            <a:avLst/>
          </a:prstGeom>
          <a:noFill/>
          <a:ln>
            <a:solidFill>
              <a:schemeClr val="accent1"/>
            </a:solidFill>
          </a:ln>
        </p:spPr>
        <p:txBody>
          <a:bodyPr wrap="none" rtlCol="0">
            <a:spAutoFit/>
          </a:bodyPr>
          <a:p>
            <a:r>
              <a:rPr lang="zh-CN" altLang="en-US" sz="1400">
                <a:latin typeface="微软雅黑" panose="020B0503020204020204" pitchFamily="34" charset="-122"/>
                <a:ea typeface="微软雅黑" panose="020B0503020204020204" pitchFamily="34" charset="-122"/>
              </a:rPr>
              <a:t>方案设计</a:t>
            </a:r>
            <a:endParaRPr lang="zh-CN" altLang="en-US" sz="1400">
              <a:latin typeface="微软雅黑" panose="020B0503020204020204" pitchFamily="34" charset="-122"/>
              <a:ea typeface="微软雅黑" panose="020B0503020204020204" pitchFamily="34" charset="-122"/>
            </a:endParaRPr>
          </a:p>
        </p:txBody>
      </p:sp>
      <p:sp>
        <p:nvSpPr>
          <p:cNvPr id="29" name="文本框 28"/>
          <p:cNvSpPr txBox="1"/>
          <p:nvPr/>
        </p:nvSpPr>
        <p:spPr>
          <a:xfrm>
            <a:off x="142240" y="727710"/>
            <a:ext cx="2061210" cy="460375"/>
          </a:xfrm>
          <a:prstGeom prst="rect">
            <a:avLst/>
          </a:prstGeom>
          <a:solidFill>
            <a:schemeClr val="accent1">
              <a:lumMod val="20000"/>
              <a:lumOff val="80000"/>
            </a:schemeClr>
          </a:solidFill>
        </p:spPr>
        <p:txBody>
          <a:bodyPr wrap="square" rtlCol="0">
            <a:spAutoFit/>
          </a:bodyPr>
          <a:p>
            <a:pPr algn="ctr"/>
            <a:r>
              <a:rPr lang="zh-CN" altLang="en-US" sz="2400" dirty="0">
                <a:latin typeface="微软雅黑" panose="020B0503020204020204" pitchFamily="34" charset="-122"/>
                <a:ea typeface="微软雅黑" panose="020B0503020204020204" pitchFamily="34" charset="-122"/>
              </a:rPr>
              <a:t>组织人员</a:t>
            </a:r>
            <a:endParaRPr lang="zh-CN" altLang="en-US" sz="2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875030" y="5915660"/>
            <a:ext cx="793115" cy="460375"/>
          </a:xfrm>
          <a:prstGeom prst="rect">
            <a:avLst/>
          </a:prstGeom>
          <a:solidFill>
            <a:schemeClr val="accent2">
              <a:lumMod val="40000"/>
              <a:lumOff val="60000"/>
            </a:schemeClr>
          </a:solidFill>
        </p:spPr>
        <p:txBody>
          <a:bodyPr wrap="square" rtlCol="0">
            <a:spAutoFit/>
          </a:bodyPr>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公司可</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靠性</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TSE</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框 30"/>
          <p:cNvSpPr txBox="1"/>
          <p:nvPr/>
        </p:nvSpPr>
        <p:spPr>
          <a:xfrm>
            <a:off x="875030" y="4476115"/>
            <a:ext cx="793115" cy="460375"/>
          </a:xfrm>
          <a:prstGeom prst="rect">
            <a:avLst/>
          </a:prstGeom>
          <a:solidFill>
            <a:schemeClr val="accent2">
              <a:lumMod val="40000"/>
              <a:lumOff val="60000"/>
            </a:schemeClr>
          </a:solidFill>
        </p:spPr>
        <p:txBody>
          <a:bodyPr wrap="square" rtlCol="0">
            <a:spAutoFit/>
          </a:bodyPr>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产品可</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靠性</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TSE</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31"/>
          <p:cNvSpPr txBox="1"/>
          <p:nvPr/>
        </p:nvSpPr>
        <p:spPr>
          <a:xfrm>
            <a:off x="2320925" y="727710"/>
            <a:ext cx="2090420" cy="460375"/>
          </a:xfrm>
          <a:prstGeom prst="rect">
            <a:avLst/>
          </a:prstGeom>
          <a:solidFill>
            <a:schemeClr val="accent2">
              <a:lumMod val="20000"/>
              <a:lumOff val="80000"/>
            </a:schemeClr>
          </a:solidFill>
        </p:spPr>
        <p:txBody>
          <a:bodyPr wrap="square" rtlCol="0">
            <a:spAutoFit/>
          </a:bodyPr>
          <a:p>
            <a:pPr algn="ctr"/>
            <a:r>
              <a:rPr lang="zh-CN" altLang="en-US" sz="2400" dirty="0">
                <a:latin typeface="微软雅黑" panose="020B0503020204020204" pitchFamily="34" charset="-122"/>
                <a:ea typeface="微软雅黑" panose="020B0503020204020204" pitchFamily="34" charset="-122"/>
              </a:rPr>
              <a:t>学习赋能</a:t>
            </a:r>
            <a:endParaRPr lang="zh-CN" altLang="en-US" sz="24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9997440" y="3323590"/>
            <a:ext cx="894080" cy="306705"/>
          </a:xfrm>
          <a:prstGeom prst="rect">
            <a:avLst/>
          </a:prstGeom>
          <a:noFill/>
          <a:ln>
            <a:solidFill>
              <a:schemeClr val="accent1"/>
            </a:solidFill>
          </a:ln>
        </p:spPr>
        <p:txBody>
          <a:bodyPr wrap="none" rtlCol="0">
            <a:spAutoFit/>
          </a:bodyPr>
          <a:p>
            <a:r>
              <a:rPr lang="zh-CN" altLang="en-US" sz="1400">
                <a:latin typeface="微软雅黑" panose="020B0503020204020204" pitchFamily="34" charset="-122"/>
                <a:ea typeface="微软雅黑" panose="020B0503020204020204" pitchFamily="34" charset="-122"/>
              </a:rPr>
              <a:t>能力规划</a:t>
            </a:r>
            <a:endParaRPr lang="zh-CN" altLang="en-US" sz="1400">
              <a:latin typeface="微软雅黑" panose="020B0503020204020204" pitchFamily="34" charset="-122"/>
              <a:ea typeface="微软雅黑" panose="020B0503020204020204" pitchFamily="34" charset="-122"/>
            </a:endParaRPr>
          </a:p>
        </p:txBody>
      </p:sp>
      <p:sp>
        <p:nvSpPr>
          <p:cNvPr id="38" name="文本框 37"/>
          <p:cNvSpPr txBox="1"/>
          <p:nvPr/>
        </p:nvSpPr>
        <p:spPr>
          <a:xfrm>
            <a:off x="9987915" y="4914900"/>
            <a:ext cx="894080" cy="306705"/>
          </a:xfrm>
          <a:prstGeom prst="rect">
            <a:avLst/>
          </a:prstGeom>
          <a:noFill/>
          <a:ln>
            <a:solidFill>
              <a:schemeClr val="accent1"/>
            </a:solidFill>
          </a:ln>
        </p:spPr>
        <p:txBody>
          <a:bodyPr wrap="none" rtlCol="0">
            <a:spAutoFit/>
          </a:bodyPr>
          <a:p>
            <a:r>
              <a:rPr lang="zh-CN" altLang="en-US" sz="1400">
                <a:latin typeface="微软雅黑" panose="020B0503020204020204" pitchFamily="34" charset="-122"/>
                <a:ea typeface="微软雅黑" panose="020B0503020204020204" pitchFamily="34" charset="-122"/>
              </a:rPr>
              <a:t>测试设计</a:t>
            </a:r>
            <a:endParaRPr lang="zh-CN" altLang="en-US" sz="1400">
              <a:latin typeface="微软雅黑" panose="020B0503020204020204" pitchFamily="34" charset="-122"/>
              <a:ea typeface="微软雅黑" panose="020B0503020204020204" pitchFamily="34" charset="-122"/>
            </a:endParaRPr>
          </a:p>
        </p:txBody>
      </p:sp>
      <p:sp>
        <p:nvSpPr>
          <p:cNvPr id="39" name="文本框 38"/>
          <p:cNvSpPr txBox="1"/>
          <p:nvPr/>
        </p:nvSpPr>
        <p:spPr>
          <a:xfrm>
            <a:off x="9987915" y="5457825"/>
            <a:ext cx="894080" cy="306705"/>
          </a:xfrm>
          <a:prstGeom prst="rect">
            <a:avLst/>
          </a:prstGeom>
          <a:noFill/>
          <a:ln>
            <a:solidFill>
              <a:schemeClr val="accent1"/>
            </a:solidFill>
          </a:ln>
        </p:spPr>
        <p:txBody>
          <a:bodyPr wrap="none" rtlCol="0">
            <a:spAutoFit/>
          </a:bodyPr>
          <a:p>
            <a:r>
              <a:rPr lang="zh-CN" altLang="en-US" sz="1400">
                <a:latin typeface="微软雅黑" panose="020B0503020204020204" pitchFamily="34" charset="-122"/>
                <a:ea typeface="微软雅黑" panose="020B0503020204020204" pitchFamily="34" charset="-122"/>
              </a:rPr>
              <a:t>测试执行</a:t>
            </a:r>
            <a:endParaRPr lang="zh-CN" altLang="en-US" sz="1400">
              <a:latin typeface="微软雅黑" panose="020B0503020204020204" pitchFamily="34" charset="-122"/>
              <a:ea typeface="微软雅黑" panose="020B0503020204020204" pitchFamily="34" charset="-122"/>
            </a:endParaRPr>
          </a:p>
        </p:txBody>
      </p:sp>
      <p:sp>
        <p:nvSpPr>
          <p:cNvPr id="41" name="文本框 40"/>
          <p:cNvSpPr txBox="1"/>
          <p:nvPr/>
        </p:nvSpPr>
        <p:spPr>
          <a:xfrm>
            <a:off x="9992360" y="5965190"/>
            <a:ext cx="894080" cy="306705"/>
          </a:xfrm>
          <a:prstGeom prst="rect">
            <a:avLst/>
          </a:prstGeom>
          <a:noFill/>
          <a:ln>
            <a:solidFill>
              <a:schemeClr val="accent1"/>
            </a:solidFill>
          </a:ln>
        </p:spPr>
        <p:txBody>
          <a:bodyPr wrap="none" rtlCol="0">
            <a:spAutoFit/>
          </a:bodyPr>
          <a:p>
            <a:r>
              <a:rPr lang="zh-CN" altLang="en-US" sz="1400">
                <a:latin typeface="微软雅黑" panose="020B0503020204020204" pitchFamily="34" charset="-122"/>
                <a:ea typeface="微软雅黑" panose="020B0503020204020204" pitchFamily="34" charset="-122"/>
              </a:rPr>
              <a:t>能力评估</a:t>
            </a:r>
            <a:endParaRPr lang="zh-CN" altLang="en-US" sz="1400">
              <a:latin typeface="微软雅黑" panose="020B0503020204020204" pitchFamily="34" charset="-122"/>
              <a:ea typeface="微软雅黑" panose="020B0503020204020204" pitchFamily="34" charset="-122"/>
            </a:endParaRPr>
          </a:p>
        </p:txBody>
      </p:sp>
      <p:sp>
        <p:nvSpPr>
          <p:cNvPr id="42" name="文本框 41"/>
          <p:cNvSpPr txBox="1"/>
          <p:nvPr/>
        </p:nvSpPr>
        <p:spPr>
          <a:xfrm>
            <a:off x="9382125" y="1346200"/>
            <a:ext cx="1960880" cy="306705"/>
          </a:xfrm>
          <a:prstGeom prst="rect">
            <a:avLst/>
          </a:prstGeom>
          <a:noFill/>
          <a:ln>
            <a:solidFill>
              <a:schemeClr val="accent1"/>
            </a:solidFill>
          </a:ln>
        </p:spPr>
        <p:txBody>
          <a:bodyPr wrap="none" rtlCol="0">
            <a:spAutoFit/>
          </a:bodyPr>
          <a:p>
            <a:r>
              <a:rPr lang="zh-CN" altLang="en-US" sz="1400">
                <a:latin typeface="微软雅黑" panose="020B0503020204020204" pitchFamily="34" charset="-122"/>
                <a:ea typeface="微软雅黑" panose="020B0503020204020204" pitchFamily="34" charset="-122"/>
              </a:rPr>
              <a:t>可靠性技术规划方法论</a:t>
            </a:r>
            <a:endParaRPr lang="zh-CN" altLang="en-US" sz="1400">
              <a:latin typeface="微软雅黑" panose="020B0503020204020204" pitchFamily="34" charset="-122"/>
              <a:ea typeface="微软雅黑" panose="020B0503020204020204" pitchFamily="34" charset="-122"/>
            </a:endParaRPr>
          </a:p>
        </p:txBody>
      </p:sp>
      <p:cxnSp>
        <p:nvCxnSpPr>
          <p:cNvPr id="43" name="直接箭头连接符 42"/>
          <p:cNvCxnSpPr>
            <a:stCxn id="2" idx="3"/>
            <a:endCxn id="124" idx="1"/>
          </p:cNvCxnSpPr>
          <p:nvPr/>
        </p:nvCxnSpPr>
        <p:spPr>
          <a:xfrm flipV="1">
            <a:off x="1645285" y="1847850"/>
            <a:ext cx="675640" cy="635"/>
          </a:xfrm>
          <a:prstGeom prst="straightConnector1">
            <a:avLst/>
          </a:prstGeom>
          <a:solidFill>
            <a:schemeClr val="accent1"/>
          </a:solidFill>
          <a:ln w="19050" cap="flat" cmpd="sng" algn="ctr">
            <a:solidFill>
              <a:srgbClr val="00B050"/>
            </a:solidFill>
            <a:prstDash val="solid"/>
            <a:miter lim="800000"/>
            <a:headEnd type="none" w="med" len="med"/>
            <a:tailEnd type="triangle" w="med" len="med"/>
          </a:ln>
        </p:spPr>
      </p:cxnSp>
      <p:cxnSp>
        <p:nvCxnSpPr>
          <p:cNvPr id="44" name="直接箭头连接符 43"/>
          <p:cNvCxnSpPr>
            <a:stCxn id="34" idx="2"/>
            <a:endCxn id="19" idx="0"/>
          </p:cNvCxnSpPr>
          <p:nvPr/>
        </p:nvCxnSpPr>
        <p:spPr>
          <a:xfrm>
            <a:off x="10444480" y="3630295"/>
            <a:ext cx="0" cy="21463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45" name="直接箭头连接符 44"/>
          <p:cNvCxnSpPr>
            <a:stCxn id="19" idx="2"/>
            <a:endCxn id="21" idx="0"/>
          </p:cNvCxnSpPr>
          <p:nvPr/>
        </p:nvCxnSpPr>
        <p:spPr>
          <a:xfrm>
            <a:off x="10434320" y="4151630"/>
            <a:ext cx="0" cy="18732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46" name="直接箭头连接符 45"/>
          <p:cNvCxnSpPr>
            <a:stCxn id="21" idx="2"/>
          </p:cNvCxnSpPr>
          <p:nvPr/>
        </p:nvCxnSpPr>
        <p:spPr>
          <a:xfrm flipH="1">
            <a:off x="10424795" y="4645660"/>
            <a:ext cx="9525" cy="2692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48" name="直接连接符 47"/>
          <p:cNvCxnSpPr/>
          <p:nvPr/>
        </p:nvCxnSpPr>
        <p:spPr>
          <a:xfrm flipH="1">
            <a:off x="9564370" y="3462655"/>
            <a:ext cx="7620" cy="1017905"/>
          </a:xfrm>
          <a:prstGeom prst="line">
            <a:avLst/>
          </a:prstGeom>
          <a:solidFill>
            <a:schemeClr val="accent1"/>
          </a:solidFill>
          <a:ln w="19050" cap="flat" cmpd="sng" algn="ctr">
            <a:solidFill>
              <a:srgbClr val="00B050"/>
            </a:solidFill>
            <a:prstDash val="solid"/>
            <a:round/>
            <a:headEnd type="none" w="med" len="med"/>
            <a:tailEnd type="none" w="med" len="med"/>
          </a:ln>
        </p:spPr>
      </p:cxnSp>
      <p:cxnSp>
        <p:nvCxnSpPr>
          <p:cNvPr id="49" name="直接箭头连接符 48"/>
          <p:cNvCxnSpPr>
            <a:endCxn id="34" idx="1"/>
          </p:cNvCxnSpPr>
          <p:nvPr/>
        </p:nvCxnSpPr>
        <p:spPr>
          <a:xfrm>
            <a:off x="9564370" y="3464560"/>
            <a:ext cx="433070" cy="12700"/>
          </a:xfrm>
          <a:prstGeom prst="straightConnector1">
            <a:avLst/>
          </a:prstGeom>
          <a:solidFill>
            <a:schemeClr val="accent1"/>
          </a:solidFill>
          <a:ln w="19050" cap="flat" cmpd="sng" algn="ctr">
            <a:solidFill>
              <a:srgbClr val="00B050"/>
            </a:solidFill>
            <a:prstDash val="solid"/>
            <a:miter lim="800000"/>
            <a:headEnd type="none" w="med" len="med"/>
            <a:tailEnd type="triangle" w="med" len="med"/>
          </a:ln>
        </p:spPr>
      </p:cxnSp>
      <p:cxnSp>
        <p:nvCxnSpPr>
          <p:cNvPr id="50" name="直接箭头连接符 49"/>
          <p:cNvCxnSpPr/>
          <p:nvPr/>
        </p:nvCxnSpPr>
        <p:spPr>
          <a:xfrm>
            <a:off x="3106420" y="4043045"/>
            <a:ext cx="6496050" cy="0"/>
          </a:xfrm>
          <a:prstGeom prst="straightConnector1">
            <a:avLst/>
          </a:prstGeom>
          <a:solidFill>
            <a:schemeClr val="accent1"/>
          </a:solidFill>
          <a:ln w="19050" cap="flat" cmpd="sng" algn="ctr">
            <a:solidFill>
              <a:srgbClr val="00B050"/>
            </a:solidFill>
            <a:prstDash val="solid"/>
            <a:miter lim="800000"/>
            <a:headEnd type="none" w="med" len="med"/>
            <a:tailEnd type="triangle" w="med" len="med"/>
          </a:ln>
        </p:spPr>
      </p:cxnSp>
      <p:cxnSp>
        <p:nvCxnSpPr>
          <p:cNvPr id="51" name="直接箭头连接符 50"/>
          <p:cNvCxnSpPr/>
          <p:nvPr/>
        </p:nvCxnSpPr>
        <p:spPr>
          <a:xfrm>
            <a:off x="9564370" y="4480560"/>
            <a:ext cx="452120" cy="17780"/>
          </a:xfrm>
          <a:prstGeom prst="straightConnector1">
            <a:avLst/>
          </a:prstGeom>
          <a:solidFill>
            <a:schemeClr val="accent1"/>
          </a:solidFill>
          <a:ln w="19050" cap="flat" cmpd="sng" algn="ctr">
            <a:solidFill>
              <a:srgbClr val="00B050"/>
            </a:solidFill>
            <a:prstDash val="solid"/>
            <a:miter lim="800000"/>
            <a:headEnd type="none" w="med" len="med"/>
            <a:tailEnd type="triangle" w="med" len="med"/>
          </a:ln>
        </p:spPr>
      </p:cxnSp>
      <p:cxnSp>
        <p:nvCxnSpPr>
          <p:cNvPr id="52" name="直接箭头连接符 51"/>
          <p:cNvCxnSpPr/>
          <p:nvPr/>
        </p:nvCxnSpPr>
        <p:spPr>
          <a:xfrm flipH="1">
            <a:off x="10425430" y="5217160"/>
            <a:ext cx="9525" cy="2692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3" name="直接箭头连接符 52"/>
          <p:cNvCxnSpPr>
            <a:stCxn id="39" idx="2"/>
            <a:endCxn id="41" idx="0"/>
          </p:cNvCxnSpPr>
          <p:nvPr/>
        </p:nvCxnSpPr>
        <p:spPr>
          <a:xfrm>
            <a:off x="10424795" y="5764530"/>
            <a:ext cx="4445" cy="2006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5" name="直接连接符 54"/>
          <p:cNvCxnSpPr/>
          <p:nvPr/>
        </p:nvCxnSpPr>
        <p:spPr>
          <a:xfrm flipH="1">
            <a:off x="9564370" y="5062220"/>
            <a:ext cx="7620" cy="1017905"/>
          </a:xfrm>
          <a:prstGeom prst="line">
            <a:avLst/>
          </a:prstGeom>
          <a:solidFill>
            <a:schemeClr val="accent1"/>
          </a:solidFill>
          <a:ln w="19050" cap="flat" cmpd="sng" algn="ctr">
            <a:solidFill>
              <a:srgbClr val="00B050"/>
            </a:solidFill>
            <a:prstDash val="solid"/>
            <a:round/>
            <a:headEnd type="none" w="med" len="med"/>
            <a:tailEnd type="none" w="med" len="med"/>
          </a:ln>
        </p:spPr>
      </p:cxnSp>
      <p:cxnSp>
        <p:nvCxnSpPr>
          <p:cNvPr id="57" name="直接箭头连接符 56"/>
          <p:cNvCxnSpPr>
            <a:endCxn id="39" idx="1"/>
          </p:cNvCxnSpPr>
          <p:nvPr/>
        </p:nvCxnSpPr>
        <p:spPr>
          <a:xfrm flipV="1">
            <a:off x="3106420" y="5611495"/>
            <a:ext cx="6881495" cy="3810"/>
          </a:xfrm>
          <a:prstGeom prst="straightConnector1">
            <a:avLst/>
          </a:prstGeom>
          <a:solidFill>
            <a:schemeClr val="accent1"/>
          </a:solidFill>
          <a:ln w="19050" cap="flat" cmpd="sng" algn="ctr">
            <a:solidFill>
              <a:srgbClr val="00B050"/>
            </a:solidFill>
            <a:prstDash val="solid"/>
            <a:round/>
            <a:headEnd type="none" w="med" len="med"/>
            <a:tailEnd type="triangle" w="med" len="med"/>
          </a:ln>
        </p:spPr>
      </p:cxnSp>
      <p:cxnSp>
        <p:nvCxnSpPr>
          <p:cNvPr id="58" name="直接箭头连接符 57"/>
          <p:cNvCxnSpPr/>
          <p:nvPr/>
        </p:nvCxnSpPr>
        <p:spPr>
          <a:xfrm>
            <a:off x="9564370" y="6080125"/>
            <a:ext cx="452120" cy="17780"/>
          </a:xfrm>
          <a:prstGeom prst="straightConnector1">
            <a:avLst/>
          </a:prstGeom>
          <a:solidFill>
            <a:schemeClr val="accent1"/>
          </a:solidFill>
          <a:ln w="19050" cap="flat" cmpd="sng" algn="ctr">
            <a:solidFill>
              <a:srgbClr val="00B050"/>
            </a:solidFill>
            <a:prstDash val="solid"/>
            <a:round/>
            <a:headEnd type="none" w="med" len="med"/>
            <a:tailEnd type="triangle" w="med" len="med"/>
          </a:ln>
        </p:spPr>
      </p:cxnSp>
      <p:cxnSp>
        <p:nvCxnSpPr>
          <p:cNvPr id="59" name="直接箭头连接符 58"/>
          <p:cNvCxnSpPr/>
          <p:nvPr/>
        </p:nvCxnSpPr>
        <p:spPr>
          <a:xfrm flipV="1">
            <a:off x="9573895" y="5068570"/>
            <a:ext cx="423545" cy="6350"/>
          </a:xfrm>
          <a:prstGeom prst="straightConnector1">
            <a:avLst/>
          </a:prstGeom>
          <a:solidFill>
            <a:schemeClr val="accent1"/>
          </a:solidFill>
          <a:ln w="19050" cap="flat" cmpd="sng" algn="ctr">
            <a:solidFill>
              <a:srgbClr val="00B050"/>
            </a:solidFill>
            <a:prstDash val="solid"/>
            <a:round/>
            <a:headEnd type="none" w="med" len="med"/>
            <a:tailEnd type="triangle" w="med" len="med"/>
          </a:ln>
        </p:spPr>
      </p:cxnSp>
      <p:cxnSp>
        <p:nvCxnSpPr>
          <p:cNvPr id="66" name="直接连接符 65"/>
          <p:cNvCxnSpPr>
            <a:stCxn id="41" idx="3"/>
          </p:cNvCxnSpPr>
          <p:nvPr/>
        </p:nvCxnSpPr>
        <p:spPr>
          <a:xfrm flipV="1">
            <a:off x="10876280" y="6109970"/>
            <a:ext cx="297815" cy="889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7" name="直接连接符 66"/>
          <p:cNvCxnSpPr/>
          <p:nvPr/>
        </p:nvCxnSpPr>
        <p:spPr>
          <a:xfrm flipH="1" flipV="1">
            <a:off x="11174730" y="3464560"/>
            <a:ext cx="9525" cy="264541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8" name="直接箭头连接符 67"/>
          <p:cNvCxnSpPr>
            <a:endCxn id="34" idx="3"/>
          </p:cNvCxnSpPr>
          <p:nvPr/>
        </p:nvCxnSpPr>
        <p:spPr>
          <a:xfrm flipH="1">
            <a:off x="10891520" y="3474085"/>
            <a:ext cx="283210" cy="3175"/>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69" name="文本框 68"/>
          <p:cNvSpPr txBox="1"/>
          <p:nvPr/>
        </p:nvSpPr>
        <p:spPr>
          <a:xfrm>
            <a:off x="4574540" y="727710"/>
            <a:ext cx="2284095" cy="460375"/>
          </a:xfrm>
          <a:prstGeom prst="rect">
            <a:avLst/>
          </a:prstGeom>
          <a:solidFill>
            <a:schemeClr val="bg2">
              <a:lumMod val="90000"/>
            </a:schemeClr>
          </a:solidFill>
        </p:spPr>
        <p:txBody>
          <a:bodyPr wrap="square" rtlCol="0">
            <a:spAutoFit/>
          </a:bodyPr>
          <a:p>
            <a:pPr algn="ctr"/>
            <a:r>
              <a:rPr lang="zh-CN" altLang="en-US" sz="2400" dirty="0">
                <a:latin typeface="微软雅黑" panose="020B0503020204020204" pitchFamily="34" charset="-122"/>
                <a:ea typeface="微软雅黑" panose="020B0503020204020204" pitchFamily="34" charset="-122"/>
              </a:rPr>
              <a:t>技术标准</a:t>
            </a:r>
            <a:endParaRPr lang="zh-CN" altLang="en-US" sz="2400" dirty="0">
              <a:latin typeface="微软雅黑" panose="020B0503020204020204" pitchFamily="34" charset="-122"/>
              <a:ea typeface="微软雅黑" panose="020B0503020204020204" pitchFamily="34" charset="-122"/>
            </a:endParaRPr>
          </a:p>
        </p:txBody>
      </p:sp>
      <p:sp>
        <p:nvSpPr>
          <p:cNvPr id="71" name="文本框 70"/>
          <p:cNvSpPr txBox="1"/>
          <p:nvPr/>
        </p:nvSpPr>
        <p:spPr>
          <a:xfrm>
            <a:off x="4619625" y="1346200"/>
            <a:ext cx="2121535" cy="306705"/>
          </a:xfrm>
          <a:prstGeom prst="rect">
            <a:avLst/>
          </a:prstGeom>
          <a:noFill/>
          <a:ln>
            <a:solidFill>
              <a:schemeClr val="accent1"/>
            </a:solidFill>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公司级可靠性需求基线</a:t>
            </a:r>
            <a:endParaRPr lang="zh-CN" altLang="en-US" sz="1400">
              <a:latin typeface="微软雅黑" panose="020B0503020204020204" pitchFamily="34" charset="-122"/>
              <a:ea typeface="微软雅黑" panose="020B0503020204020204" pitchFamily="34" charset="-122"/>
            </a:endParaRPr>
          </a:p>
        </p:txBody>
      </p:sp>
      <p:sp>
        <p:nvSpPr>
          <p:cNvPr id="72" name="文本框 71"/>
          <p:cNvSpPr txBox="1"/>
          <p:nvPr/>
        </p:nvSpPr>
        <p:spPr>
          <a:xfrm>
            <a:off x="4612005" y="1706880"/>
            <a:ext cx="2129155" cy="306705"/>
          </a:xfrm>
          <a:prstGeom prst="rect">
            <a:avLst/>
          </a:prstGeom>
          <a:noFill/>
          <a:ln>
            <a:solidFill>
              <a:schemeClr val="accent1"/>
            </a:solidFill>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公司级可靠性设计准则</a:t>
            </a:r>
            <a:endParaRPr lang="zh-CN" altLang="en-US" sz="1400">
              <a:latin typeface="微软雅黑" panose="020B0503020204020204" pitchFamily="34" charset="-122"/>
              <a:ea typeface="微软雅黑" panose="020B0503020204020204" pitchFamily="34" charset="-122"/>
            </a:endParaRPr>
          </a:p>
        </p:txBody>
      </p:sp>
      <p:sp>
        <p:nvSpPr>
          <p:cNvPr id="78" name="文本框 77"/>
          <p:cNvSpPr txBox="1"/>
          <p:nvPr/>
        </p:nvSpPr>
        <p:spPr>
          <a:xfrm>
            <a:off x="4775200" y="3211830"/>
            <a:ext cx="1873250" cy="306705"/>
          </a:xfrm>
          <a:prstGeom prst="rect">
            <a:avLst/>
          </a:prstGeom>
          <a:noFill/>
          <a:ln>
            <a:solidFill>
              <a:schemeClr val="accent1"/>
            </a:solidFill>
            <a:prstDash val="dash"/>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产品可靠性需求基线</a:t>
            </a:r>
            <a:endParaRPr lang="zh-CN" altLang="en-US" sz="1400">
              <a:latin typeface="微软雅黑" panose="020B0503020204020204" pitchFamily="34" charset="-122"/>
              <a:ea typeface="微软雅黑" panose="020B0503020204020204" pitchFamily="34" charset="-122"/>
            </a:endParaRPr>
          </a:p>
        </p:txBody>
      </p:sp>
      <p:sp>
        <p:nvSpPr>
          <p:cNvPr id="79" name="文本框 78"/>
          <p:cNvSpPr txBox="1"/>
          <p:nvPr/>
        </p:nvSpPr>
        <p:spPr>
          <a:xfrm>
            <a:off x="4775200" y="3615690"/>
            <a:ext cx="1873885" cy="306705"/>
          </a:xfrm>
          <a:prstGeom prst="rect">
            <a:avLst/>
          </a:prstGeom>
          <a:noFill/>
          <a:ln>
            <a:solidFill>
              <a:schemeClr val="accent1"/>
            </a:solidFill>
            <a:prstDash val="dash"/>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产品可靠性设计准则</a:t>
            </a:r>
            <a:endParaRPr lang="zh-CN" altLang="en-US" sz="1400">
              <a:latin typeface="微软雅黑" panose="020B0503020204020204" pitchFamily="34" charset="-122"/>
              <a:ea typeface="微软雅黑" panose="020B0503020204020204" pitchFamily="34" charset="-122"/>
            </a:endParaRPr>
          </a:p>
        </p:txBody>
      </p:sp>
      <p:cxnSp>
        <p:nvCxnSpPr>
          <p:cNvPr id="82" name="直接箭头连接符 81"/>
          <p:cNvCxnSpPr>
            <a:endCxn id="81" idx="0"/>
          </p:cNvCxnSpPr>
          <p:nvPr/>
        </p:nvCxnSpPr>
        <p:spPr>
          <a:xfrm>
            <a:off x="5621020" y="2751455"/>
            <a:ext cx="98425" cy="346710"/>
          </a:xfrm>
          <a:prstGeom prst="straightConnector1">
            <a:avLst/>
          </a:prstGeom>
          <a:solidFill>
            <a:schemeClr val="accent1"/>
          </a:solidFill>
          <a:ln w="25400" cap="flat" cmpd="sng" algn="ctr">
            <a:solidFill>
              <a:srgbClr val="0000FF"/>
            </a:solidFill>
            <a:prstDash val="dash"/>
            <a:round/>
            <a:headEnd type="none" w="med" len="med"/>
            <a:tailEnd type="triangle" w="lg" len="lg"/>
          </a:ln>
        </p:spPr>
      </p:cxnSp>
      <p:cxnSp>
        <p:nvCxnSpPr>
          <p:cNvPr id="83" name="直接箭头连接符 82"/>
          <p:cNvCxnSpPr>
            <a:stCxn id="81" idx="3"/>
          </p:cNvCxnSpPr>
          <p:nvPr/>
        </p:nvCxnSpPr>
        <p:spPr>
          <a:xfrm flipV="1">
            <a:off x="6705600" y="3519805"/>
            <a:ext cx="521970" cy="22225"/>
          </a:xfrm>
          <a:prstGeom prst="straightConnector1">
            <a:avLst/>
          </a:prstGeom>
          <a:solidFill>
            <a:schemeClr val="accent1"/>
          </a:solidFill>
          <a:ln w="25400" cap="flat" cmpd="sng" algn="ctr">
            <a:solidFill>
              <a:srgbClr val="0000FF"/>
            </a:solidFill>
            <a:prstDash val="dash"/>
            <a:round/>
            <a:headEnd type="none" w="med" len="med"/>
            <a:tailEnd type="none" w="lg" len="lg"/>
          </a:ln>
        </p:spPr>
      </p:cxnSp>
      <p:cxnSp>
        <p:nvCxnSpPr>
          <p:cNvPr id="84" name="直接箭头连接符 83"/>
          <p:cNvCxnSpPr/>
          <p:nvPr/>
        </p:nvCxnSpPr>
        <p:spPr>
          <a:xfrm flipH="1" flipV="1">
            <a:off x="3308350" y="2750185"/>
            <a:ext cx="7132320" cy="1270"/>
          </a:xfrm>
          <a:prstGeom prst="straightConnector1">
            <a:avLst/>
          </a:prstGeom>
          <a:solidFill>
            <a:schemeClr val="accent1"/>
          </a:solidFill>
          <a:ln w="25400" cap="flat" cmpd="sng" algn="ctr">
            <a:solidFill>
              <a:srgbClr val="0000FF"/>
            </a:solidFill>
            <a:prstDash val="solid"/>
            <a:round/>
            <a:headEnd type="none" w="med" len="med"/>
            <a:tailEnd type="none" w="lg" len="lg"/>
          </a:ln>
        </p:spPr>
      </p:cxnSp>
      <p:sp>
        <p:nvSpPr>
          <p:cNvPr id="85" name="矩形 84"/>
          <p:cNvSpPr/>
          <p:nvPr/>
        </p:nvSpPr>
        <p:spPr>
          <a:xfrm>
            <a:off x="2355215" y="5893435"/>
            <a:ext cx="6898005" cy="484505"/>
          </a:xfrm>
          <a:prstGeom prst="rect">
            <a:avLst/>
          </a:prstGeom>
          <a:solidFill>
            <a:schemeClr val="bg1">
              <a:lumMod val="8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6" name="文本框 85"/>
          <p:cNvSpPr txBox="1"/>
          <p:nvPr/>
        </p:nvSpPr>
        <p:spPr>
          <a:xfrm>
            <a:off x="4787900" y="5963285"/>
            <a:ext cx="1960880" cy="306705"/>
          </a:xfrm>
          <a:prstGeom prst="rect">
            <a:avLst/>
          </a:prstGeom>
          <a:noFill/>
          <a:ln>
            <a:solidFill>
              <a:schemeClr val="accent1"/>
            </a:solidFill>
          </a:ln>
        </p:spPr>
        <p:txBody>
          <a:bodyPr wrap="none" rtlCol="0">
            <a:spAutoFit/>
          </a:bodyPr>
          <a:p>
            <a:r>
              <a:rPr lang="zh-CN" altLang="en-US" sz="1400">
                <a:latin typeface="微软雅黑" panose="020B0503020204020204" pitchFamily="34" charset="-122"/>
                <a:ea typeface="微软雅黑" panose="020B0503020204020204" pitchFamily="34" charset="-122"/>
              </a:rPr>
              <a:t>公司级可靠性测试基线</a:t>
            </a:r>
            <a:endParaRPr lang="zh-CN" altLang="en-US" sz="1400">
              <a:latin typeface="微软雅黑" panose="020B0503020204020204" pitchFamily="34" charset="-122"/>
              <a:ea typeface="微软雅黑" panose="020B0503020204020204" pitchFamily="34" charset="-122"/>
            </a:endParaRPr>
          </a:p>
        </p:txBody>
      </p:sp>
      <p:cxnSp>
        <p:nvCxnSpPr>
          <p:cNvPr id="88" name="直接箭头连接符 87"/>
          <p:cNvCxnSpPr/>
          <p:nvPr/>
        </p:nvCxnSpPr>
        <p:spPr>
          <a:xfrm flipH="1">
            <a:off x="7227570" y="2751455"/>
            <a:ext cx="635" cy="768350"/>
          </a:xfrm>
          <a:prstGeom prst="straightConnector1">
            <a:avLst/>
          </a:prstGeom>
          <a:solidFill>
            <a:schemeClr val="accent1"/>
          </a:solidFill>
          <a:ln w="25400" cap="flat" cmpd="sng" algn="ctr">
            <a:solidFill>
              <a:srgbClr val="0000FF"/>
            </a:solidFill>
            <a:prstDash val="solid"/>
            <a:round/>
            <a:headEnd type="none" w="med" len="med"/>
            <a:tailEnd type="none" w="lg" len="lg"/>
          </a:ln>
        </p:spPr>
      </p:cxnSp>
      <p:sp>
        <p:nvSpPr>
          <p:cNvPr id="90" name="矩形 89"/>
          <p:cNvSpPr/>
          <p:nvPr/>
        </p:nvSpPr>
        <p:spPr>
          <a:xfrm>
            <a:off x="4752975" y="4468495"/>
            <a:ext cx="1988185" cy="484505"/>
          </a:xfrm>
          <a:prstGeom prst="rect">
            <a:avLst/>
          </a:prstGeom>
          <a:solidFill>
            <a:schemeClr val="bg2">
              <a:lumMod val="90000"/>
            </a:schemeClr>
          </a:solidFill>
          <a:ln w="9525" cap="flat" cmpd="sng" algn="ctr">
            <a:solidFill>
              <a:schemeClr val="tx1"/>
            </a:solidFill>
            <a:prstDash val="dash"/>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1" name="文本框 90"/>
          <p:cNvSpPr txBox="1"/>
          <p:nvPr/>
        </p:nvSpPr>
        <p:spPr>
          <a:xfrm>
            <a:off x="4827270" y="4538980"/>
            <a:ext cx="1783080" cy="306705"/>
          </a:xfrm>
          <a:prstGeom prst="rect">
            <a:avLst/>
          </a:prstGeom>
          <a:noFill/>
          <a:ln>
            <a:solidFill>
              <a:schemeClr val="accent1"/>
            </a:solidFill>
            <a:prstDash val="dash"/>
          </a:ln>
        </p:spPr>
        <p:txBody>
          <a:bodyPr wrap="none" rtlCol="0">
            <a:spAutoFit/>
          </a:bodyPr>
          <a:p>
            <a:r>
              <a:rPr lang="zh-CN" altLang="en-US" sz="1400">
                <a:latin typeface="微软雅黑" panose="020B0503020204020204" pitchFamily="34" charset="-122"/>
                <a:ea typeface="微软雅黑" panose="020B0503020204020204" pitchFamily="34" charset="-122"/>
              </a:rPr>
              <a:t>产品可靠性测试基线</a:t>
            </a:r>
            <a:endParaRPr lang="zh-CN" altLang="en-US" sz="1400">
              <a:latin typeface="微软雅黑" panose="020B0503020204020204" pitchFamily="34" charset="-122"/>
              <a:ea typeface="微软雅黑" panose="020B0503020204020204" pitchFamily="34" charset="-122"/>
            </a:endParaRPr>
          </a:p>
        </p:txBody>
      </p:sp>
      <p:cxnSp>
        <p:nvCxnSpPr>
          <p:cNvPr id="93" name="直接箭头连接符 92"/>
          <p:cNvCxnSpPr>
            <a:stCxn id="90" idx="2"/>
          </p:cNvCxnSpPr>
          <p:nvPr/>
        </p:nvCxnSpPr>
        <p:spPr>
          <a:xfrm>
            <a:off x="5747385" y="4953000"/>
            <a:ext cx="13335" cy="382905"/>
          </a:xfrm>
          <a:prstGeom prst="straightConnector1">
            <a:avLst/>
          </a:prstGeom>
          <a:solidFill>
            <a:schemeClr val="accent1"/>
          </a:solidFill>
          <a:ln w="25400" cap="flat" cmpd="sng" algn="ctr">
            <a:solidFill>
              <a:srgbClr val="0000FF"/>
            </a:solidFill>
            <a:prstDash val="dash"/>
            <a:round/>
            <a:headEnd type="none" w="med" len="med"/>
            <a:tailEnd type="none" w="lg" len="lg"/>
          </a:ln>
        </p:spPr>
      </p:cxnSp>
      <p:sp>
        <p:nvSpPr>
          <p:cNvPr id="94" name="文本框 93"/>
          <p:cNvSpPr txBox="1"/>
          <p:nvPr/>
        </p:nvSpPr>
        <p:spPr>
          <a:xfrm>
            <a:off x="7044690" y="727710"/>
            <a:ext cx="2072005" cy="460375"/>
          </a:xfrm>
          <a:prstGeom prst="rect">
            <a:avLst/>
          </a:prstGeom>
          <a:solidFill>
            <a:schemeClr val="accent2">
              <a:lumMod val="20000"/>
              <a:lumOff val="80000"/>
            </a:schemeClr>
          </a:solidFill>
        </p:spPr>
        <p:txBody>
          <a:bodyPr wrap="square" rtlCol="0">
            <a:spAutoFit/>
          </a:bodyPr>
          <a:p>
            <a:pPr algn="ctr"/>
            <a:r>
              <a:rPr lang="zh-CN" altLang="en-US" sz="2400" dirty="0">
                <a:latin typeface="微软雅黑" panose="020B0503020204020204" pitchFamily="34" charset="-122"/>
                <a:ea typeface="微软雅黑" panose="020B0503020204020204" pitchFamily="34" charset="-122"/>
              </a:rPr>
              <a:t>工程方法</a:t>
            </a:r>
            <a:endParaRPr lang="zh-CN" altLang="en-US" sz="24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7233285" y="1330960"/>
            <a:ext cx="1735455" cy="306705"/>
          </a:xfrm>
          <a:prstGeom prst="rect">
            <a:avLst/>
          </a:prstGeom>
          <a:noFill/>
          <a:ln>
            <a:solidFill>
              <a:schemeClr val="accent1"/>
            </a:solidFill>
          </a:ln>
        </p:spPr>
        <p:txBody>
          <a:bodyPr wrap="square" rtlCol="0">
            <a:spAutoFit/>
          </a:bodyPr>
          <a:p>
            <a:pPr algn="ctr"/>
            <a:r>
              <a:rPr lang="en-US" altLang="zh-CN" sz="1400">
                <a:latin typeface="微软雅黑" panose="020B0503020204020204" pitchFamily="34" charset="-122"/>
                <a:ea typeface="微软雅黑" panose="020B0503020204020204" pitchFamily="34" charset="-122"/>
              </a:rPr>
              <a:t>SFMEA</a:t>
            </a:r>
            <a:endParaRPr lang="en-US" altLang="zh-CN" sz="1400">
              <a:latin typeface="微软雅黑" panose="020B0503020204020204" pitchFamily="34" charset="-122"/>
              <a:ea typeface="微软雅黑" panose="020B0503020204020204" pitchFamily="34" charset="-122"/>
            </a:endParaRPr>
          </a:p>
        </p:txBody>
      </p:sp>
      <p:sp>
        <p:nvSpPr>
          <p:cNvPr id="102" name="文本框 101"/>
          <p:cNvSpPr txBox="1"/>
          <p:nvPr/>
        </p:nvSpPr>
        <p:spPr>
          <a:xfrm>
            <a:off x="7926070" y="5982335"/>
            <a:ext cx="534670" cy="306705"/>
          </a:xfrm>
          <a:prstGeom prst="rect">
            <a:avLst/>
          </a:prstGeom>
          <a:noFill/>
          <a:ln>
            <a:solidFill>
              <a:schemeClr val="accent1"/>
            </a:solidFill>
          </a:ln>
        </p:spPr>
        <p:txBody>
          <a:bodyPr wrap="none" rtlCol="0">
            <a:spAutoFit/>
          </a:bodyPr>
          <a:p>
            <a:r>
              <a:rPr lang="en-US" altLang="zh-CN" sz="1400">
                <a:latin typeface="微软雅黑" panose="020B0503020204020204" pitchFamily="34" charset="-122"/>
                <a:ea typeface="微软雅黑" panose="020B0503020204020204" pitchFamily="34" charset="-122"/>
              </a:rPr>
              <a:t>SFIT</a:t>
            </a:r>
            <a:endParaRPr lang="en-US" altLang="zh-CN" sz="1400">
              <a:latin typeface="微软雅黑" panose="020B0503020204020204" pitchFamily="34" charset="-122"/>
              <a:ea typeface="微软雅黑" panose="020B0503020204020204" pitchFamily="34" charset="-122"/>
            </a:endParaRPr>
          </a:p>
        </p:txBody>
      </p:sp>
      <p:cxnSp>
        <p:nvCxnSpPr>
          <p:cNvPr id="111" name="直接箭头连接符 110"/>
          <p:cNvCxnSpPr/>
          <p:nvPr/>
        </p:nvCxnSpPr>
        <p:spPr>
          <a:xfrm>
            <a:off x="7240270" y="3519805"/>
            <a:ext cx="2165350" cy="0"/>
          </a:xfrm>
          <a:prstGeom prst="straightConnector1">
            <a:avLst/>
          </a:prstGeom>
          <a:solidFill>
            <a:schemeClr val="accent1"/>
          </a:solidFill>
          <a:ln w="25400" cap="flat" cmpd="sng" algn="ctr">
            <a:solidFill>
              <a:srgbClr val="0000FF"/>
            </a:solidFill>
            <a:prstDash val="solid"/>
            <a:round/>
            <a:headEnd type="none" w="med" len="med"/>
            <a:tailEnd type="triangle" w="lg" len="lg"/>
          </a:ln>
        </p:spPr>
      </p:cxnSp>
      <p:cxnSp>
        <p:nvCxnSpPr>
          <p:cNvPr id="112" name="直接箭头连接符 111"/>
          <p:cNvCxnSpPr/>
          <p:nvPr/>
        </p:nvCxnSpPr>
        <p:spPr>
          <a:xfrm>
            <a:off x="3315970" y="2402205"/>
            <a:ext cx="0" cy="347980"/>
          </a:xfrm>
          <a:prstGeom prst="straightConnector1">
            <a:avLst/>
          </a:prstGeom>
          <a:solidFill>
            <a:schemeClr val="accent1"/>
          </a:solidFill>
          <a:ln w="25400" cap="flat" cmpd="sng" algn="ctr">
            <a:solidFill>
              <a:srgbClr val="0000FF"/>
            </a:solidFill>
            <a:prstDash val="solid"/>
            <a:round/>
            <a:headEnd type="none" w="med" len="med"/>
            <a:tailEnd type="triangle" w="lg" len="lg"/>
          </a:ln>
        </p:spPr>
      </p:cxnSp>
      <p:cxnSp>
        <p:nvCxnSpPr>
          <p:cNvPr id="116" name="直接箭头连接符 115"/>
          <p:cNvCxnSpPr/>
          <p:nvPr/>
        </p:nvCxnSpPr>
        <p:spPr>
          <a:xfrm>
            <a:off x="5760720" y="5335905"/>
            <a:ext cx="3644900" cy="15875"/>
          </a:xfrm>
          <a:prstGeom prst="straightConnector1">
            <a:avLst/>
          </a:prstGeom>
          <a:solidFill>
            <a:schemeClr val="accent1"/>
          </a:solidFill>
          <a:ln w="25400" cap="flat" cmpd="sng" algn="ctr">
            <a:solidFill>
              <a:srgbClr val="0000FF"/>
            </a:solidFill>
            <a:prstDash val="solid"/>
            <a:round/>
            <a:headEnd type="none" w="med" len="med"/>
            <a:tailEnd type="triangle" w="lg" len="lg"/>
          </a:ln>
        </p:spPr>
      </p:cxnSp>
      <p:cxnSp>
        <p:nvCxnSpPr>
          <p:cNvPr id="119" name="直接箭头连接符 118"/>
          <p:cNvCxnSpPr/>
          <p:nvPr>
            <p:custDataLst>
              <p:tags r:id="rId2"/>
            </p:custDataLst>
          </p:nvPr>
        </p:nvCxnSpPr>
        <p:spPr>
          <a:xfrm flipV="1">
            <a:off x="5760720" y="5335905"/>
            <a:ext cx="3810" cy="557530"/>
          </a:xfrm>
          <a:prstGeom prst="straightConnector1">
            <a:avLst/>
          </a:prstGeom>
          <a:solidFill>
            <a:schemeClr val="accent1"/>
          </a:solidFill>
          <a:ln w="25400" cap="flat" cmpd="sng" algn="ctr">
            <a:solidFill>
              <a:srgbClr val="0000FF"/>
            </a:solidFill>
            <a:prstDash val="solid"/>
            <a:round/>
            <a:headEnd type="none" w="med" len="med"/>
            <a:tailEnd type="none" w="lg" len="lg"/>
          </a:ln>
        </p:spPr>
      </p:cxnSp>
      <p:cxnSp>
        <p:nvCxnSpPr>
          <p:cNvPr id="120" name="直接箭头连接符 119"/>
          <p:cNvCxnSpPr/>
          <p:nvPr/>
        </p:nvCxnSpPr>
        <p:spPr>
          <a:xfrm flipH="1">
            <a:off x="10440670" y="2402205"/>
            <a:ext cx="3810" cy="349250"/>
          </a:xfrm>
          <a:prstGeom prst="straightConnector1">
            <a:avLst/>
          </a:prstGeom>
          <a:solidFill>
            <a:schemeClr val="accent1"/>
          </a:solidFill>
          <a:ln w="25400" cap="flat" cmpd="sng" algn="ctr">
            <a:solidFill>
              <a:srgbClr val="0000FF"/>
            </a:solidFill>
            <a:prstDash val="solid"/>
            <a:round/>
            <a:headEnd type="none" w="med" len="med"/>
            <a:tailEnd type="triangle" w="lg" len="lg"/>
          </a:ln>
        </p:spPr>
      </p:cxnSp>
      <p:sp>
        <p:nvSpPr>
          <p:cNvPr id="122" name="文本框 121"/>
          <p:cNvSpPr txBox="1"/>
          <p:nvPr/>
        </p:nvSpPr>
        <p:spPr>
          <a:xfrm>
            <a:off x="9323070" y="727710"/>
            <a:ext cx="2078990" cy="460375"/>
          </a:xfrm>
          <a:prstGeom prst="rect">
            <a:avLst/>
          </a:prstGeom>
          <a:solidFill>
            <a:schemeClr val="accent1">
              <a:lumMod val="20000"/>
              <a:lumOff val="80000"/>
            </a:schemeClr>
          </a:solidFill>
        </p:spPr>
        <p:txBody>
          <a:bodyPr wrap="square" rtlCol="0">
            <a:spAutoFit/>
          </a:bodyPr>
          <a:p>
            <a:pPr algn="ctr"/>
            <a:r>
              <a:rPr lang="zh-CN" altLang="en-US" sz="2400" dirty="0">
                <a:latin typeface="微软雅黑" panose="020B0503020204020204" pitchFamily="34" charset="-122"/>
                <a:ea typeface="微软雅黑" panose="020B0503020204020204" pitchFamily="34" charset="-122"/>
              </a:rPr>
              <a:t>落地实践</a:t>
            </a:r>
            <a:endParaRPr lang="zh-CN" altLang="en-US" sz="2400" dirty="0">
              <a:latin typeface="微软雅黑" panose="020B0503020204020204" pitchFamily="34" charset="-122"/>
              <a:ea typeface="微软雅黑" panose="020B0503020204020204" pitchFamily="34" charset="-122"/>
            </a:endParaRPr>
          </a:p>
        </p:txBody>
      </p:sp>
      <p:cxnSp>
        <p:nvCxnSpPr>
          <p:cNvPr id="139" name="直接箭头连接符 138"/>
          <p:cNvCxnSpPr>
            <a:stCxn id="30" idx="3"/>
            <a:endCxn id="85" idx="1"/>
          </p:cNvCxnSpPr>
          <p:nvPr/>
        </p:nvCxnSpPr>
        <p:spPr>
          <a:xfrm flipV="1">
            <a:off x="1668145" y="6136005"/>
            <a:ext cx="687070" cy="10160"/>
          </a:xfrm>
          <a:prstGeom prst="straightConnector1">
            <a:avLst/>
          </a:prstGeom>
          <a:solidFill>
            <a:schemeClr val="accent1"/>
          </a:solidFill>
          <a:ln w="19050" cap="flat" cmpd="sng" algn="ctr">
            <a:solidFill>
              <a:srgbClr val="00B050"/>
            </a:solidFill>
            <a:prstDash val="solid"/>
            <a:miter lim="800000"/>
            <a:headEnd type="none" w="med" len="med"/>
            <a:tailEnd type="triangle" w="med" len="med"/>
          </a:ln>
        </p:spPr>
      </p:cxnSp>
      <p:sp>
        <p:nvSpPr>
          <p:cNvPr id="5" name="文本框 4"/>
          <p:cNvSpPr txBox="1"/>
          <p:nvPr/>
        </p:nvSpPr>
        <p:spPr>
          <a:xfrm>
            <a:off x="4619625" y="2054860"/>
            <a:ext cx="2121535" cy="306705"/>
          </a:xfrm>
          <a:prstGeom prst="rect">
            <a:avLst/>
          </a:prstGeom>
          <a:noFill/>
          <a:ln>
            <a:solidFill>
              <a:schemeClr val="accent1"/>
            </a:solidFill>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可靠性质量属性标准</a:t>
            </a:r>
            <a:endParaRPr lang="en-US" altLang="zh-CN" sz="1400">
              <a:latin typeface="微软雅黑" panose="020B0503020204020204" pitchFamily="34" charset="-122"/>
              <a:ea typeface="微软雅黑" panose="020B0503020204020204" pitchFamily="34" charset="-122"/>
            </a:endParaRPr>
          </a:p>
        </p:txBody>
      </p:sp>
      <p:sp>
        <p:nvSpPr>
          <p:cNvPr id="7" name="文本框 6"/>
          <p:cNvSpPr txBox="1"/>
          <p:nvPr/>
        </p:nvSpPr>
        <p:spPr>
          <a:xfrm>
            <a:off x="9382125" y="1706880"/>
            <a:ext cx="1960880" cy="306705"/>
          </a:xfrm>
          <a:prstGeom prst="rect">
            <a:avLst/>
          </a:prstGeom>
          <a:noFill/>
          <a:ln>
            <a:solidFill>
              <a:schemeClr val="accent1"/>
            </a:solidFill>
          </a:ln>
        </p:spPr>
        <p:txBody>
          <a:bodyPr wrap="none" rtlCol="0">
            <a:spAutoFit/>
          </a:bodyPr>
          <a:p>
            <a:r>
              <a:rPr lang="zh-CN" altLang="en-US" sz="1400">
                <a:latin typeface="微软雅黑" panose="020B0503020204020204" pitchFamily="34" charset="-122"/>
                <a:ea typeface="微软雅黑" panose="020B0503020204020204" pitchFamily="34" charset="-122"/>
              </a:rPr>
              <a:t>可靠性方案设计方法论</a:t>
            </a:r>
            <a:endParaRPr lang="zh-CN" altLang="en-US" sz="1400">
              <a:latin typeface="微软雅黑" panose="020B0503020204020204" pitchFamily="34" charset="-122"/>
              <a:ea typeface="微软雅黑" panose="020B0503020204020204" pitchFamily="34" charset="-122"/>
            </a:endParaRPr>
          </a:p>
        </p:txBody>
      </p:sp>
      <p:sp>
        <p:nvSpPr>
          <p:cNvPr id="8" name="文本框 7"/>
          <p:cNvSpPr txBox="1"/>
          <p:nvPr/>
        </p:nvSpPr>
        <p:spPr>
          <a:xfrm>
            <a:off x="9382125" y="2040255"/>
            <a:ext cx="1960245" cy="306705"/>
          </a:xfrm>
          <a:prstGeom prst="rect">
            <a:avLst/>
          </a:prstGeom>
          <a:noFill/>
          <a:ln>
            <a:solidFill>
              <a:schemeClr val="accent1"/>
            </a:solidFill>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可靠性融入</a:t>
            </a:r>
            <a:r>
              <a:rPr lang="en-US" altLang="zh-CN" sz="1400">
                <a:latin typeface="微软雅黑" panose="020B0503020204020204" pitchFamily="34" charset="-122"/>
                <a:ea typeface="微软雅黑" panose="020B0503020204020204" pitchFamily="34" charset="-122"/>
              </a:rPr>
              <a:t>IPD</a:t>
            </a:r>
            <a:r>
              <a:rPr lang="zh-CN" altLang="en-US" sz="1400">
                <a:latin typeface="微软雅黑" panose="020B0503020204020204" pitchFamily="34" charset="-122"/>
                <a:ea typeface="微软雅黑" panose="020B0503020204020204" pitchFamily="34" charset="-122"/>
              </a:rPr>
              <a:t>流程</a:t>
            </a:r>
            <a:endParaRPr lang="zh-CN" altLang="en-US" sz="1400">
              <a:latin typeface="微软雅黑" panose="020B0503020204020204" pitchFamily="34" charset="-122"/>
              <a:ea typeface="微软雅黑" panose="020B0503020204020204" pitchFamily="34" charset="-122"/>
            </a:endParaRPr>
          </a:p>
        </p:txBody>
      </p:sp>
      <p:sp>
        <p:nvSpPr>
          <p:cNvPr id="10" name="文本框 9"/>
          <p:cNvSpPr txBox="1"/>
          <p:nvPr/>
        </p:nvSpPr>
        <p:spPr>
          <a:xfrm>
            <a:off x="7233285" y="1706880"/>
            <a:ext cx="1735455" cy="306705"/>
          </a:xfrm>
          <a:prstGeom prst="rect">
            <a:avLst/>
          </a:prstGeom>
          <a:noFill/>
          <a:ln>
            <a:solidFill>
              <a:schemeClr val="accent1"/>
            </a:solidFill>
          </a:ln>
        </p:spPr>
        <p:txBody>
          <a:bodyPr wrap="square" rtlCol="0">
            <a:spAutoFit/>
          </a:bodyPr>
          <a:p>
            <a:pPr algn="ctr"/>
            <a:r>
              <a:rPr lang="en-US" altLang="zh-CN" sz="1400">
                <a:latin typeface="微软雅黑" panose="020B0503020204020204" pitchFamily="34" charset="-122"/>
                <a:ea typeface="微软雅黑" panose="020B0503020204020204" pitchFamily="34" charset="-122"/>
              </a:rPr>
              <a:t>FRACAS</a:t>
            </a:r>
            <a:endParaRPr lang="en-US" altLang="zh-CN" sz="1400">
              <a:latin typeface="微软雅黑" panose="020B0503020204020204" pitchFamily="34" charset="-122"/>
              <a:ea typeface="微软雅黑" panose="020B0503020204020204" pitchFamily="34" charset="-122"/>
            </a:endParaRPr>
          </a:p>
        </p:txBody>
      </p:sp>
      <p:sp>
        <p:nvSpPr>
          <p:cNvPr id="12" name="文本框 11"/>
          <p:cNvSpPr txBox="1"/>
          <p:nvPr/>
        </p:nvSpPr>
        <p:spPr>
          <a:xfrm>
            <a:off x="7233285" y="2040255"/>
            <a:ext cx="1732915" cy="306705"/>
          </a:xfrm>
          <a:prstGeom prst="rect">
            <a:avLst/>
          </a:prstGeom>
          <a:noFill/>
          <a:ln>
            <a:solidFill>
              <a:schemeClr val="accent1"/>
            </a:solidFill>
          </a:ln>
        </p:spPr>
        <p:txBody>
          <a:bodyPr wrap="square" rtlCol="0">
            <a:spAutoFit/>
          </a:bodyPr>
          <a:p>
            <a:pPr algn="ctr"/>
            <a:r>
              <a:rPr lang="en-US" altLang="zh-CN" sz="1400">
                <a:latin typeface="微软雅黑" panose="020B0503020204020204" pitchFamily="34" charset="-122"/>
                <a:ea typeface="微软雅黑" panose="020B0503020204020204" pitchFamily="34" charset="-122"/>
              </a:rPr>
              <a:t>RCA</a:t>
            </a:r>
            <a:endParaRPr lang="en-US" altLang="zh-CN" sz="1400">
              <a:latin typeface="微软雅黑" panose="020B0503020204020204" pitchFamily="34" charset="-122"/>
              <a:ea typeface="微软雅黑" panose="020B0503020204020204" pitchFamily="34" charset="-122"/>
            </a:endParaRPr>
          </a:p>
        </p:txBody>
      </p:sp>
      <p:sp>
        <p:nvSpPr>
          <p:cNvPr id="14" name="文本框 13"/>
          <p:cNvSpPr txBox="1"/>
          <p:nvPr/>
        </p:nvSpPr>
        <p:spPr>
          <a:xfrm>
            <a:off x="2419985" y="1346200"/>
            <a:ext cx="1933575" cy="306705"/>
          </a:xfrm>
          <a:prstGeom prst="rect">
            <a:avLst/>
          </a:prstGeom>
          <a:noFill/>
          <a:ln>
            <a:solidFill>
              <a:schemeClr val="accent1"/>
            </a:solidFill>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可靠性任职标准</a:t>
            </a:r>
            <a:endParaRPr lang="zh-CN" altLang="en-US" sz="1400">
              <a:latin typeface="微软雅黑" panose="020B0503020204020204" pitchFamily="34" charset="-122"/>
              <a:ea typeface="微软雅黑" panose="020B0503020204020204" pitchFamily="34" charset="-122"/>
            </a:endParaRPr>
          </a:p>
        </p:txBody>
      </p:sp>
      <p:sp>
        <p:nvSpPr>
          <p:cNvPr id="15" name="文本框 14"/>
          <p:cNvSpPr txBox="1"/>
          <p:nvPr/>
        </p:nvSpPr>
        <p:spPr>
          <a:xfrm>
            <a:off x="2419985" y="1707515"/>
            <a:ext cx="1933575" cy="306705"/>
          </a:xfrm>
          <a:prstGeom prst="rect">
            <a:avLst/>
          </a:prstGeom>
          <a:noFill/>
          <a:ln>
            <a:solidFill>
              <a:schemeClr val="accent1"/>
            </a:solidFill>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可靠性技术培训</a:t>
            </a:r>
            <a:endParaRPr lang="zh-CN" altLang="en-US" sz="1400">
              <a:latin typeface="微软雅黑" panose="020B0503020204020204" pitchFamily="34" charset="-122"/>
              <a:ea typeface="微软雅黑" panose="020B0503020204020204" pitchFamily="34" charset="-122"/>
            </a:endParaRPr>
          </a:p>
        </p:txBody>
      </p:sp>
      <p:sp>
        <p:nvSpPr>
          <p:cNvPr id="16" name="文本框 15"/>
          <p:cNvSpPr txBox="1"/>
          <p:nvPr/>
        </p:nvSpPr>
        <p:spPr>
          <a:xfrm>
            <a:off x="2419985" y="2040255"/>
            <a:ext cx="1933575" cy="306705"/>
          </a:xfrm>
          <a:prstGeom prst="rect">
            <a:avLst/>
          </a:prstGeom>
          <a:noFill/>
          <a:ln>
            <a:solidFill>
              <a:schemeClr val="accent1"/>
            </a:solidFill>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可靠性知识库</a:t>
            </a:r>
            <a:endParaRPr lang="zh-CN" altLang="en-US" sz="1400">
              <a:latin typeface="微软雅黑" panose="020B0503020204020204" pitchFamily="34" charset="-122"/>
              <a:ea typeface="微软雅黑" panose="020B0503020204020204" pitchFamily="34" charset="-122"/>
            </a:endParaRPr>
          </a:p>
        </p:txBody>
      </p:sp>
      <p:sp>
        <p:nvSpPr>
          <p:cNvPr id="18" name="文本框 17"/>
          <p:cNvSpPr txBox="1"/>
          <p:nvPr/>
        </p:nvSpPr>
        <p:spPr>
          <a:xfrm>
            <a:off x="243205" y="3061335"/>
            <a:ext cx="490220" cy="1435735"/>
          </a:xfrm>
          <a:prstGeom prst="rect">
            <a:avLst/>
          </a:prstGeom>
          <a:noFill/>
          <a:ln>
            <a:solidFill>
              <a:srgbClr val="0070C0"/>
            </a:solidFill>
            <a:prstDash val="dash"/>
          </a:ln>
        </p:spPr>
        <p:txBody>
          <a:bodyPr vert="eaVert" wrap="none" rtlCol="0">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可靠性</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TMG</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箭头连接符 19"/>
          <p:cNvCxnSpPr/>
          <p:nvPr/>
        </p:nvCxnSpPr>
        <p:spPr>
          <a:xfrm flipH="1">
            <a:off x="8121015" y="2402205"/>
            <a:ext cx="3810" cy="349250"/>
          </a:xfrm>
          <a:prstGeom prst="straightConnector1">
            <a:avLst/>
          </a:prstGeom>
          <a:solidFill>
            <a:schemeClr val="accent1"/>
          </a:solidFill>
          <a:ln w="25400" cap="flat" cmpd="sng" algn="ctr">
            <a:solidFill>
              <a:srgbClr val="0000FF"/>
            </a:solidFill>
            <a:prstDash val="solid"/>
            <a:round/>
            <a:headEnd type="none" w="med" len="med"/>
            <a:tailEnd type="triangle" w="lg" len="lg"/>
          </a:ln>
        </p:spPr>
      </p:cxnSp>
      <p:cxnSp>
        <p:nvCxnSpPr>
          <p:cNvPr id="22" name="直接箭头连接符 21"/>
          <p:cNvCxnSpPr/>
          <p:nvPr/>
        </p:nvCxnSpPr>
        <p:spPr>
          <a:xfrm flipH="1">
            <a:off x="5621020" y="2402205"/>
            <a:ext cx="3810" cy="349250"/>
          </a:xfrm>
          <a:prstGeom prst="straightConnector1">
            <a:avLst/>
          </a:prstGeom>
          <a:solidFill>
            <a:schemeClr val="accent1"/>
          </a:solidFill>
          <a:ln w="25400" cap="flat" cmpd="sng" algn="ctr">
            <a:solidFill>
              <a:srgbClr val="0000FF"/>
            </a:solidFill>
            <a:prstDash val="solid"/>
            <a:round/>
            <a:headEnd type="none" w="med" len="med"/>
            <a:tailEnd type="triangle" w="lg" len="lg"/>
          </a:ln>
        </p:spPr>
      </p:cxnSp>
      <p:cxnSp>
        <p:nvCxnSpPr>
          <p:cNvPr id="23" name="直接箭头连接符 22"/>
          <p:cNvCxnSpPr>
            <a:stCxn id="6" idx="3"/>
            <a:endCxn id="81" idx="1"/>
          </p:cNvCxnSpPr>
          <p:nvPr/>
        </p:nvCxnSpPr>
        <p:spPr>
          <a:xfrm flipV="1">
            <a:off x="1663700" y="3542030"/>
            <a:ext cx="3068955" cy="12065"/>
          </a:xfrm>
          <a:prstGeom prst="straightConnector1">
            <a:avLst/>
          </a:prstGeom>
          <a:solidFill>
            <a:schemeClr val="accent1"/>
          </a:solidFill>
          <a:ln w="19050" cap="flat" cmpd="sng" algn="ctr">
            <a:solidFill>
              <a:srgbClr val="00B050"/>
            </a:solidFill>
            <a:prstDash val="solid"/>
            <a:miter lim="800000"/>
            <a:headEnd type="none" w="med" len="med"/>
            <a:tailEnd type="triangle" w="med" len="med"/>
          </a:ln>
        </p:spPr>
      </p:cxnSp>
      <p:cxnSp>
        <p:nvCxnSpPr>
          <p:cNvPr id="24" name="直接箭头连接符 23"/>
          <p:cNvCxnSpPr/>
          <p:nvPr/>
        </p:nvCxnSpPr>
        <p:spPr>
          <a:xfrm>
            <a:off x="3106420" y="3554095"/>
            <a:ext cx="0" cy="488950"/>
          </a:xfrm>
          <a:prstGeom prst="straightConnector1">
            <a:avLst/>
          </a:prstGeom>
          <a:solidFill>
            <a:schemeClr val="accent1"/>
          </a:solidFill>
          <a:ln w="19050" cap="flat" cmpd="sng" algn="ctr">
            <a:solidFill>
              <a:srgbClr val="00B050"/>
            </a:solidFill>
            <a:prstDash val="solid"/>
            <a:miter lim="800000"/>
            <a:headEnd type="none" w="med" len="med"/>
            <a:tailEnd type="none" w="med" len="med"/>
          </a:ln>
        </p:spPr>
      </p:cxnSp>
      <p:cxnSp>
        <p:nvCxnSpPr>
          <p:cNvPr id="25" name="直接箭头连接符 24"/>
          <p:cNvCxnSpPr>
            <a:endCxn id="19" idx="1"/>
          </p:cNvCxnSpPr>
          <p:nvPr/>
        </p:nvCxnSpPr>
        <p:spPr>
          <a:xfrm flipV="1">
            <a:off x="9573895" y="3998595"/>
            <a:ext cx="423545" cy="44450"/>
          </a:xfrm>
          <a:prstGeom prst="straightConnector1">
            <a:avLst/>
          </a:prstGeom>
          <a:solidFill>
            <a:schemeClr val="accent1"/>
          </a:solidFill>
          <a:ln w="19050" cap="flat" cmpd="sng" algn="ctr">
            <a:solidFill>
              <a:srgbClr val="00B050"/>
            </a:solidFill>
            <a:prstDash val="solid"/>
            <a:miter lim="800000"/>
            <a:headEnd type="none" w="med" len="med"/>
            <a:tailEnd type="triangle" w="med" len="med"/>
          </a:ln>
        </p:spPr>
      </p:cxnSp>
      <p:cxnSp>
        <p:nvCxnSpPr>
          <p:cNvPr id="3" name="直接箭头连接符 2"/>
          <p:cNvCxnSpPr>
            <a:stCxn id="31" idx="3"/>
            <a:endCxn id="90" idx="1"/>
          </p:cNvCxnSpPr>
          <p:nvPr/>
        </p:nvCxnSpPr>
        <p:spPr>
          <a:xfrm>
            <a:off x="1668145" y="4706620"/>
            <a:ext cx="3084830" cy="4445"/>
          </a:xfrm>
          <a:prstGeom prst="straightConnector1">
            <a:avLst/>
          </a:prstGeom>
          <a:solidFill>
            <a:schemeClr val="accent1"/>
          </a:solidFill>
          <a:ln w="19050" cap="flat" cmpd="sng" algn="ctr">
            <a:solidFill>
              <a:srgbClr val="00B050"/>
            </a:solidFill>
            <a:prstDash val="solid"/>
            <a:miter lim="800000"/>
            <a:headEnd type="none" w="med" len="med"/>
            <a:tailEnd type="triangle" w="med" len="med"/>
          </a:ln>
        </p:spPr>
      </p:cxnSp>
      <p:sp>
        <p:nvSpPr>
          <p:cNvPr id="4" name="文本框 3"/>
          <p:cNvSpPr txBox="1"/>
          <p:nvPr/>
        </p:nvSpPr>
        <p:spPr>
          <a:xfrm>
            <a:off x="2419985" y="5982335"/>
            <a:ext cx="1933575" cy="306705"/>
          </a:xfrm>
          <a:prstGeom prst="rect">
            <a:avLst/>
          </a:prstGeom>
          <a:noFill/>
          <a:ln>
            <a:solidFill>
              <a:schemeClr val="accent1"/>
            </a:solidFill>
          </a:ln>
        </p:spPr>
        <p:txBody>
          <a:bodyPr wrap="square" rtlCol="0">
            <a:spAutoFit/>
          </a:bodyPr>
          <a:p>
            <a:pPr algn="ctr"/>
            <a:r>
              <a:rPr lang="zh-CN" altLang="en-US" sz="1400">
                <a:latin typeface="微软雅黑" panose="020B0503020204020204" pitchFamily="34" charset="-122"/>
                <a:ea typeface="微软雅黑" panose="020B0503020204020204" pitchFamily="34" charset="-122"/>
              </a:rPr>
              <a:t>可靠性测试技术培训</a:t>
            </a:r>
            <a:endParaRPr lang="zh-CN" altLang="en-US" sz="1400">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3106420" y="4711065"/>
            <a:ext cx="0" cy="904240"/>
          </a:xfrm>
          <a:prstGeom prst="straightConnector1">
            <a:avLst/>
          </a:prstGeom>
          <a:solidFill>
            <a:schemeClr val="accent1"/>
          </a:solidFill>
          <a:ln w="19050" cap="flat" cmpd="sng" algn="ctr">
            <a:solidFill>
              <a:srgbClr val="00B050"/>
            </a:solidFill>
            <a:prstDash val="solid"/>
            <a:miter lim="800000"/>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61" name="图片 8"/>
          <p:cNvPicPr>
            <a:picLocks noChangeAspect="1"/>
          </p:cNvPicPr>
          <p:nvPr/>
        </p:nvPicPr>
        <p:blipFill>
          <a:blip r:embed="rId1"/>
          <a:stretch>
            <a:fillRect/>
          </a:stretch>
        </p:blipFill>
        <p:spPr>
          <a:xfrm>
            <a:off x="9739313" y="26988"/>
            <a:ext cx="1706562" cy="590550"/>
          </a:xfrm>
          <a:prstGeom prst="rect">
            <a:avLst/>
          </a:prstGeom>
          <a:noFill/>
          <a:ln w="9525">
            <a:noFill/>
          </a:ln>
        </p:spPr>
      </p:pic>
      <p:sp>
        <p:nvSpPr>
          <p:cNvPr id="1946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流程规范</a:t>
            </a:r>
            <a:endParaRPr lang="zh-CN" altLang="en-US" sz="3600" dirty="0">
              <a:latin typeface="Arial" panose="020B0604020202020204" pitchFamily="34" charset="0"/>
            </a:endParaRPr>
          </a:p>
        </p:txBody>
      </p:sp>
      <p:sp>
        <p:nvSpPr>
          <p:cNvPr id="15" name="文本框 68"/>
          <p:cNvSpPr>
            <a:spLocks noChangeArrowheads="1"/>
          </p:cNvSpPr>
          <p:nvPr/>
        </p:nvSpPr>
        <p:spPr bwMode="auto">
          <a:xfrm>
            <a:off x="20320" y="5962650"/>
            <a:ext cx="9277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测试工程师</a:t>
            </a:r>
            <a:endParaRPr kumimoji="0" lang="zh-CN" altLang="en-US" sz="16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42" name="组合 41"/>
          <p:cNvGrpSpPr/>
          <p:nvPr/>
        </p:nvGrpSpPr>
        <p:grpSpPr>
          <a:xfrm>
            <a:off x="31750" y="751840"/>
            <a:ext cx="11530965" cy="5728335"/>
            <a:chOff x="50" y="1184"/>
            <a:chExt cx="18159" cy="9021"/>
          </a:xfrm>
        </p:grpSpPr>
        <p:sp>
          <p:nvSpPr>
            <p:cNvPr id="55" name="矩形 54"/>
            <p:cNvSpPr/>
            <p:nvPr/>
          </p:nvSpPr>
          <p:spPr>
            <a:xfrm>
              <a:off x="162" y="5432"/>
              <a:ext cx="17896" cy="2970"/>
            </a:xfrm>
            <a:prstGeom prst="rect">
              <a:avLst/>
            </a:prstGeom>
            <a:solidFill>
              <a:schemeClr val="accent3">
                <a:lumMod val="95000"/>
              </a:schemeClr>
            </a:solidFill>
            <a:ln w="1270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8444" name="直接箭头连接符 63"/>
            <p:cNvCxnSpPr>
              <a:cxnSpLocks noChangeShapeType="1"/>
            </p:cNvCxnSpPr>
            <p:nvPr/>
          </p:nvCxnSpPr>
          <p:spPr bwMode="auto">
            <a:xfrm flipV="1">
              <a:off x="52" y="1693"/>
              <a:ext cx="18040" cy="109"/>
            </a:xfrm>
            <a:prstGeom prst="straightConnector1">
              <a:avLst/>
            </a:prstGeom>
            <a:noFill/>
            <a:ln w="76200">
              <a:solidFill>
                <a:srgbClr val="C55A11"/>
              </a:solidFill>
              <a:round/>
              <a:tailEnd type="triangle" w="med" len="med"/>
            </a:ln>
            <a:extLst>
              <a:ext uri="{909E8E84-426E-40DD-AFC4-6F175D3DCCD1}">
                <a14:hiddenFill xmlns:a14="http://schemas.microsoft.com/office/drawing/2010/main">
                  <a:noFill/>
                </a14:hiddenFill>
              </a:ext>
            </a:extLst>
          </p:spPr>
        </p:cxnSp>
        <p:sp>
          <p:nvSpPr>
            <p:cNvPr id="18445" name="文本框 65"/>
            <p:cNvSpPr>
              <a:spLocks noChangeArrowheads="1"/>
            </p:cNvSpPr>
            <p:nvPr/>
          </p:nvSpPr>
          <p:spPr bwMode="auto">
            <a:xfrm>
              <a:off x="3022" y="1194"/>
              <a:ext cx="172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800" b="0" i="0" u="none" strike="noStrike" kern="1200" cap="none" spc="0" normalizeH="0" baseline="0" noProof="0">
                  <a:ln>
                    <a:noFill/>
                  </a:ln>
                  <a:solidFill>
                    <a:srgbClr val="000000"/>
                  </a:solidFill>
                  <a:effectLst/>
                  <a:uLnTx/>
                  <a:uFillTx/>
                  <a:latin typeface="等线" panose="02010600030101010101" charset="-122"/>
                  <a:ea typeface="等线" panose="02010600030101010101" charset="-122"/>
                  <a:cs typeface="+mn-cs"/>
                  <a:sym typeface="等线" panose="02010600030101010101" charset="-122"/>
                </a:rPr>
                <a:t>需求规划</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446" name="文本框 66"/>
            <p:cNvSpPr>
              <a:spLocks noChangeArrowheads="1"/>
            </p:cNvSpPr>
            <p:nvPr/>
          </p:nvSpPr>
          <p:spPr bwMode="auto">
            <a:xfrm>
              <a:off x="5943" y="1264"/>
              <a:ext cx="172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800" b="0" i="0" u="none" strike="noStrike" kern="1200" cap="none" spc="0" normalizeH="0" baseline="0" noProof="0">
                  <a:ln>
                    <a:noFill/>
                  </a:ln>
                  <a:solidFill>
                    <a:srgbClr val="000000"/>
                  </a:solidFill>
                  <a:effectLst/>
                  <a:uLnTx/>
                  <a:uFillTx/>
                  <a:latin typeface="等线" panose="02010600030101010101" charset="-122"/>
                  <a:ea typeface="等线" panose="02010600030101010101" charset="-122"/>
                  <a:cs typeface="+mn-cs"/>
                  <a:sym typeface="等线" panose="02010600030101010101" charset="-122"/>
                </a:rPr>
                <a:t>总体设计</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447" name="文本框 112"/>
            <p:cNvSpPr>
              <a:spLocks noChangeArrowheads="1"/>
            </p:cNvSpPr>
            <p:nvPr/>
          </p:nvSpPr>
          <p:spPr bwMode="auto">
            <a:xfrm>
              <a:off x="9972" y="1211"/>
              <a:ext cx="1745"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800" b="0" i="0" u="none" strike="noStrike" kern="1200" cap="none" spc="0" normalizeH="0" baseline="0" noProof="0">
                  <a:ln>
                    <a:noFill/>
                  </a:ln>
                  <a:solidFill>
                    <a:srgbClr val="000000"/>
                  </a:solidFill>
                  <a:effectLst/>
                  <a:uLnTx/>
                  <a:uFillTx/>
                  <a:latin typeface="等线" panose="02010600030101010101" charset="-122"/>
                  <a:ea typeface="等线" panose="02010600030101010101" charset="-122"/>
                  <a:cs typeface="+mn-cs"/>
                  <a:sym typeface="等线" panose="02010600030101010101" charset="-122"/>
                </a:rPr>
                <a:t>模块设计</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449" name="文本框 67"/>
            <p:cNvSpPr>
              <a:spLocks noChangeArrowheads="1"/>
            </p:cNvSpPr>
            <p:nvPr/>
          </p:nvSpPr>
          <p:spPr bwMode="auto">
            <a:xfrm>
              <a:off x="13026" y="1192"/>
              <a:ext cx="1745"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800" b="0" i="0" u="none" strike="noStrike" kern="1200" cap="none" spc="0" normalizeH="0" baseline="0" noProof="0">
                  <a:ln>
                    <a:noFill/>
                  </a:ln>
                  <a:solidFill>
                    <a:srgbClr val="000000"/>
                  </a:solidFill>
                  <a:effectLst/>
                  <a:uLnTx/>
                  <a:uFillTx/>
                  <a:latin typeface="等线" panose="02010600030101010101" charset="-122"/>
                  <a:ea typeface="等线" panose="02010600030101010101" charset="-122"/>
                  <a:cs typeface="+mn-cs"/>
                  <a:sym typeface="等线" panose="02010600030101010101" charset="-122"/>
                </a:rPr>
                <a:t>系统测试</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450" name="文本框 68"/>
            <p:cNvSpPr>
              <a:spLocks noChangeArrowheads="1"/>
            </p:cNvSpPr>
            <p:nvPr/>
          </p:nvSpPr>
          <p:spPr bwMode="auto">
            <a:xfrm>
              <a:off x="50" y="2244"/>
              <a:ext cx="1461"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6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可靠性工程师</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451" name="文本框 114"/>
            <p:cNvSpPr>
              <a:spLocks noChangeArrowheads="1"/>
            </p:cNvSpPr>
            <p:nvPr/>
          </p:nvSpPr>
          <p:spPr bwMode="auto">
            <a:xfrm>
              <a:off x="52" y="4332"/>
              <a:ext cx="1299"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6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开发工程师</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453" name="直接连接符 70"/>
            <p:cNvSpPr>
              <a:spLocks noChangeShapeType="1"/>
            </p:cNvSpPr>
            <p:nvPr/>
          </p:nvSpPr>
          <p:spPr bwMode="auto">
            <a:xfrm>
              <a:off x="162" y="3219"/>
              <a:ext cx="17863" cy="17"/>
            </a:xfrm>
            <a:prstGeom prst="line">
              <a:avLst/>
            </a:prstGeom>
            <a:noFill/>
            <a:ln w="25400">
              <a:solidFill>
                <a:srgbClr val="011EFD"/>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54" name="文本框 72"/>
            <p:cNvSpPr>
              <a:spLocks noChangeArrowheads="1"/>
            </p:cNvSpPr>
            <p:nvPr/>
          </p:nvSpPr>
          <p:spPr bwMode="auto">
            <a:xfrm>
              <a:off x="1372" y="2025"/>
              <a:ext cx="2808" cy="483"/>
            </a:xfrm>
            <a:prstGeom prst="rect">
              <a:avLst/>
            </a:prstGeom>
            <a:solidFill>
              <a:srgbClr val="FBE4D4"/>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输出</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可靠性技术规划</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460" name="文本框 120"/>
            <p:cNvSpPr>
              <a:spLocks noChangeArrowheads="1"/>
            </p:cNvSpPr>
            <p:nvPr/>
          </p:nvSpPr>
          <p:spPr bwMode="auto">
            <a:xfrm>
              <a:off x="8637" y="4339"/>
              <a:ext cx="2864" cy="822"/>
            </a:xfrm>
            <a:prstGeom prst="rect">
              <a:avLst/>
            </a:prstGeom>
            <a:solidFill>
              <a:schemeClr val="accent2">
                <a:lumMod val="20000"/>
                <a:lumOff val="8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输出</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特性可靠性设计（含</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FMEA</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分析报告）</a:t>
              </a:r>
              <a:endPar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469" name="文本框 141"/>
            <p:cNvSpPr>
              <a:spLocks noChangeArrowheads="1"/>
            </p:cNvSpPr>
            <p:nvPr/>
          </p:nvSpPr>
          <p:spPr bwMode="auto">
            <a:xfrm>
              <a:off x="16465" y="1184"/>
              <a:ext cx="1745"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800" b="0" i="0" u="none" strike="noStrike" kern="1200" cap="none" spc="0" normalizeH="0" baseline="0" noProof="0">
                  <a:ln>
                    <a:noFill/>
                  </a:ln>
                  <a:solidFill>
                    <a:srgbClr val="000000"/>
                  </a:solidFill>
                  <a:effectLst/>
                  <a:uLnTx/>
                  <a:uFillTx/>
                  <a:latin typeface="等线" panose="02010600030101010101" charset="-122"/>
                  <a:ea typeface="等线" panose="02010600030101010101" charset="-122"/>
                  <a:cs typeface="+mn-cs"/>
                  <a:sym typeface="等线" panose="02010600030101010101" charset="-122"/>
                </a:rPr>
                <a:t>网上运行</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472" name="文本框 144"/>
            <p:cNvSpPr>
              <a:spLocks noChangeArrowheads="1"/>
            </p:cNvSpPr>
            <p:nvPr/>
          </p:nvSpPr>
          <p:spPr bwMode="auto">
            <a:xfrm>
              <a:off x="11994" y="3558"/>
              <a:ext cx="2808" cy="483"/>
            </a:xfrm>
            <a:prstGeom prst="rect">
              <a:avLst/>
            </a:prstGeom>
            <a:gradFill>
              <a:gsLst>
                <a:gs pos="50000">
                  <a:srgbClr val="84AF7F"/>
                </a:gs>
                <a:gs pos="0">
                  <a:srgbClr val="ADCAAA"/>
                </a:gs>
                <a:gs pos="100000">
                  <a:srgbClr val="5B9454"/>
                </a:gs>
              </a:gsLst>
              <a:lin scaled="1"/>
            </a:gra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评审</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可靠性测试报告</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528" name="等腰三角形 307"/>
            <p:cNvSpPr>
              <a:spLocks noChangeArrowheads="1"/>
            </p:cNvSpPr>
            <p:nvPr/>
          </p:nvSpPr>
          <p:spPr bwMode="auto">
            <a:xfrm>
              <a:off x="3670" y="1649"/>
              <a:ext cx="293" cy="294"/>
            </a:xfrm>
            <a:prstGeom prst="triangle">
              <a:avLst>
                <a:gd name="adj" fmla="val 50000"/>
              </a:avLst>
            </a:prstGeom>
            <a:solidFill>
              <a:schemeClr val="accent1"/>
            </a:solidFill>
            <a:ln w="12700">
              <a:solidFill>
                <a:srgbClr val="42719B"/>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sym typeface="等线" panose="02010600030101010101" charset="-122"/>
              </a:endParaRPr>
            </a:p>
          </p:txBody>
        </p:sp>
        <p:sp>
          <p:nvSpPr>
            <p:cNvPr id="18529" name="等腰三角形 308"/>
            <p:cNvSpPr>
              <a:spLocks noChangeArrowheads="1"/>
            </p:cNvSpPr>
            <p:nvPr/>
          </p:nvSpPr>
          <p:spPr bwMode="auto">
            <a:xfrm>
              <a:off x="6669" y="1611"/>
              <a:ext cx="293" cy="294"/>
            </a:xfrm>
            <a:prstGeom prst="triangle">
              <a:avLst>
                <a:gd name="adj" fmla="val 50000"/>
              </a:avLst>
            </a:prstGeom>
            <a:solidFill>
              <a:schemeClr val="accent1"/>
            </a:solidFill>
            <a:ln w="12700">
              <a:solidFill>
                <a:srgbClr val="42719B"/>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sym typeface="等线" panose="02010600030101010101" charset="-122"/>
              </a:endParaRPr>
            </a:p>
          </p:txBody>
        </p:sp>
        <p:sp>
          <p:nvSpPr>
            <p:cNvPr id="18530" name="等腰三角形 309"/>
            <p:cNvSpPr>
              <a:spLocks noChangeArrowheads="1"/>
            </p:cNvSpPr>
            <p:nvPr/>
          </p:nvSpPr>
          <p:spPr bwMode="auto">
            <a:xfrm>
              <a:off x="10698" y="1616"/>
              <a:ext cx="293" cy="294"/>
            </a:xfrm>
            <a:prstGeom prst="triangle">
              <a:avLst>
                <a:gd name="adj" fmla="val 50000"/>
              </a:avLst>
            </a:prstGeom>
            <a:solidFill>
              <a:schemeClr val="accent1"/>
            </a:solidFill>
            <a:ln w="12700">
              <a:solidFill>
                <a:srgbClr val="42719B"/>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sym typeface="等线" panose="02010600030101010101" charset="-122"/>
              </a:endParaRPr>
            </a:p>
          </p:txBody>
        </p:sp>
        <p:sp>
          <p:nvSpPr>
            <p:cNvPr id="18532" name="等腰三角形 311"/>
            <p:cNvSpPr>
              <a:spLocks noChangeArrowheads="1"/>
            </p:cNvSpPr>
            <p:nvPr/>
          </p:nvSpPr>
          <p:spPr bwMode="auto">
            <a:xfrm>
              <a:off x="13765" y="1569"/>
              <a:ext cx="293" cy="294"/>
            </a:xfrm>
            <a:prstGeom prst="triangle">
              <a:avLst>
                <a:gd name="adj" fmla="val 50000"/>
              </a:avLst>
            </a:prstGeom>
            <a:solidFill>
              <a:schemeClr val="accent1"/>
            </a:solidFill>
            <a:ln w="12700">
              <a:solidFill>
                <a:srgbClr val="42719B"/>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sym typeface="等线" panose="02010600030101010101" charset="-122"/>
              </a:endParaRPr>
            </a:p>
          </p:txBody>
        </p:sp>
        <p:sp>
          <p:nvSpPr>
            <p:cNvPr id="18533" name="等腰三角形 312"/>
            <p:cNvSpPr>
              <a:spLocks noChangeArrowheads="1"/>
            </p:cNvSpPr>
            <p:nvPr/>
          </p:nvSpPr>
          <p:spPr bwMode="auto">
            <a:xfrm>
              <a:off x="17170" y="1499"/>
              <a:ext cx="293" cy="294"/>
            </a:xfrm>
            <a:prstGeom prst="triangle">
              <a:avLst>
                <a:gd name="adj" fmla="val 50000"/>
              </a:avLst>
            </a:prstGeom>
            <a:solidFill>
              <a:schemeClr val="accent1"/>
            </a:solidFill>
            <a:ln w="12700">
              <a:solidFill>
                <a:srgbClr val="42719B"/>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sym typeface="等线" panose="02010600030101010101" charset="-122"/>
              </a:endParaRPr>
            </a:p>
          </p:txBody>
        </p:sp>
        <p:sp>
          <p:nvSpPr>
            <p:cNvPr id="2" name="文本框 68"/>
            <p:cNvSpPr>
              <a:spLocks noChangeArrowheads="1"/>
            </p:cNvSpPr>
            <p:nvPr/>
          </p:nvSpPr>
          <p:spPr bwMode="auto">
            <a:xfrm>
              <a:off x="52" y="3341"/>
              <a:ext cx="1461"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6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a:t>
              </a:r>
              <a:r>
                <a:rPr kumimoji="0" lang="en-US" altLang="zh-CN" sz="16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TMG</a:t>
              </a:r>
              <a:endParaRPr kumimoji="0" lang="en-US" altLang="zh-CN" sz="16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文本框 72"/>
            <p:cNvSpPr>
              <a:spLocks noChangeArrowheads="1"/>
            </p:cNvSpPr>
            <p:nvPr/>
          </p:nvSpPr>
          <p:spPr bwMode="auto">
            <a:xfrm>
              <a:off x="1372" y="3585"/>
              <a:ext cx="2808" cy="483"/>
            </a:xfrm>
            <a:prstGeom prst="rect">
              <a:avLst/>
            </a:prstGeom>
            <a:solidFill>
              <a:srgbClr val="FBE4D4"/>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评审</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可靠性技术规划</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4" name="文本框 72"/>
            <p:cNvSpPr>
              <a:spLocks noChangeArrowheads="1"/>
            </p:cNvSpPr>
            <p:nvPr/>
          </p:nvSpPr>
          <p:spPr bwMode="auto">
            <a:xfrm>
              <a:off x="4622" y="2025"/>
              <a:ext cx="2808" cy="483"/>
            </a:xfrm>
            <a:prstGeom prst="rect">
              <a:avLst/>
            </a:prstGeom>
            <a:solidFill>
              <a:schemeClr val="tx2">
                <a:lumMod val="20000"/>
                <a:lumOff val="8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输出</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可靠性架构设计</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5" name="文本框 72"/>
            <p:cNvSpPr>
              <a:spLocks noChangeArrowheads="1"/>
            </p:cNvSpPr>
            <p:nvPr/>
          </p:nvSpPr>
          <p:spPr bwMode="auto">
            <a:xfrm>
              <a:off x="4622" y="3585"/>
              <a:ext cx="2808" cy="483"/>
            </a:xfrm>
            <a:prstGeom prst="rect">
              <a:avLst/>
            </a:prstGeom>
            <a:solidFill>
              <a:schemeClr val="tx2">
                <a:lumMod val="20000"/>
                <a:lumOff val="8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评审</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可靠性架构设计</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6" name="文本框 5"/>
            <p:cNvSpPr txBox="1"/>
            <p:nvPr/>
          </p:nvSpPr>
          <p:spPr>
            <a:xfrm>
              <a:off x="6323" y="1569"/>
              <a:ext cx="968" cy="580"/>
            </a:xfrm>
            <a:prstGeom prst="rect">
              <a:avLst/>
            </a:prstGeom>
            <a:noFill/>
          </p:spPr>
          <p:txBody>
            <a:bodyPr wrap="none" rtlCol="0">
              <a:spAutoFit/>
            </a:bodyPr>
            <a:p>
              <a:r>
                <a:rPr lang="en-US" altLang="zh-CN">
                  <a:solidFill>
                    <a:srgbClr val="011EFD"/>
                  </a:solidFill>
                </a:rPr>
                <a:t>TR3</a:t>
              </a:r>
              <a:endParaRPr lang="en-US" altLang="zh-CN">
                <a:solidFill>
                  <a:srgbClr val="011EFD"/>
                </a:solidFill>
              </a:endParaRPr>
            </a:p>
          </p:txBody>
        </p:sp>
        <p:sp>
          <p:nvSpPr>
            <p:cNvPr id="7" name="文本框 6"/>
            <p:cNvSpPr txBox="1"/>
            <p:nvPr/>
          </p:nvSpPr>
          <p:spPr>
            <a:xfrm>
              <a:off x="5450" y="3199"/>
              <a:ext cx="2076" cy="386"/>
            </a:xfrm>
            <a:prstGeom prst="rect">
              <a:avLst/>
            </a:prstGeom>
            <a:noFill/>
          </p:spPr>
          <p:txBody>
            <a:bodyPr wrap="none" rtlCol="0">
              <a:spAutoFit/>
            </a:bodyPr>
            <a:p>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TR3</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的必要条件</a:t>
              </a:r>
              <a:endPar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12812" y="3172"/>
              <a:ext cx="2076" cy="386"/>
            </a:xfrm>
            <a:prstGeom prst="rect">
              <a:avLst/>
            </a:prstGeom>
            <a:noFill/>
          </p:spPr>
          <p:txBody>
            <a:bodyPr wrap="none" rtlCol="0">
              <a:spAutoFit/>
            </a:bodyPr>
            <a:p>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TR6</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的必要条件</a:t>
              </a:r>
              <a:endPar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72"/>
            <p:cNvSpPr>
              <a:spLocks noChangeArrowheads="1"/>
            </p:cNvSpPr>
            <p:nvPr/>
          </p:nvSpPr>
          <p:spPr bwMode="auto">
            <a:xfrm>
              <a:off x="15104" y="2022"/>
              <a:ext cx="2900" cy="822"/>
            </a:xfrm>
            <a:prstGeom prst="rect">
              <a:avLst/>
            </a:prstGeom>
            <a:solidFill>
              <a:schemeClr val="accent2">
                <a:lumMod val="40000"/>
                <a:lumOff val="6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输出</a:t>
              </a:r>
              <a:r>
                <a:rPr kumimoji="0" lang="zh-CN" altLang="zh-CN" sz="1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网上</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可靠性问题分析报告</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设计改进）</a:t>
              </a:r>
              <a:endPar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文本框 72"/>
            <p:cNvSpPr>
              <a:spLocks noChangeArrowheads="1"/>
            </p:cNvSpPr>
            <p:nvPr/>
          </p:nvSpPr>
          <p:spPr bwMode="auto">
            <a:xfrm>
              <a:off x="7916" y="2025"/>
              <a:ext cx="3647" cy="483"/>
            </a:xfrm>
            <a:prstGeom prst="rect">
              <a:avLst/>
            </a:prstGeom>
            <a:solidFill>
              <a:schemeClr val="tx2">
                <a:lumMod val="20000"/>
                <a:lumOff val="8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输出</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可靠性机制设计方案</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1" name="文本框 10"/>
            <p:cNvSpPr txBox="1"/>
            <p:nvPr/>
          </p:nvSpPr>
          <p:spPr>
            <a:xfrm>
              <a:off x="13428" y="1473"/>
              <a:ext cx="968" cy="580"/>
            </a:xfrm>
            <a:prstGeom prst="rect">
              <a:avLst/>
            </a:prstGeom>
            <a:noFill/>
          </p:spPr>
          <p:txBody>
            <a:bodyPr wrap="none" rtlCol="0">
              <a:spAutoFit/>
            </a:bodyPr>
            <a:p>
              <a:r>
                <a:rPr lang="en-US" altLang="zh-CN">
                  <a:solidFill>
                    <a:srgbClr val="011EFD"/>
                  </a:solidFill>
                </a:rPr>
                <a:t>TR6</a:t>
              </a:r>
              <a:endParaRPr lang="en-US" altLang="zh-CN">
                <a:solidFill>
                  <a:srgbClr val="011EFD"/>
                </a:solidFill>
              </a:endParaRPr>
            </a:p>
          </p:txBody>
        </p:sp>
        <p:sp>
          <p:nvSpPr>
            <p:cNvPr id="12" name="文本框 72"/>
            <p:cNvSpPr>
              <a:spLocks noChangeArrowheads="1"/>
            </p:cNvSpPr>
            <p:nvPr/>
          </p:nvSpPr>
          <p:spPr bwMode="auto">
            <a:xfrm>
              <a:off x="7915" y="2685"/>
              <a:ext cx="3648" cy="483"/>
            </a:xfrm>
            <a:prstGeom prst="rect">
              <a:avLst/>
            </a:prstGeom>
            <a:solidFill>
              <a:schemeClr val="tx2">
                <a:lumMod val="20000"/>
                <a:lumOff val="8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评审</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特性级可靠性设计方案</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3" name="直接连接符 70"/>
            <p:cNvSpPr>
              <a:spLocks noChangeShapeType="1"/>
            </p:cNvSpPr>
            <p:nvPr/>
          </p:nvSpPr>
          <p:spPr bwMode="auto">
            <a:xfrm>
              <a:off x="162" y="4228"/>
              <a:ext cx="17863" cy="17"/>
            </a:xfrm>
            <a:prstGeom prst="line">
              <a:avLst/>
            </a:prstGeom>
            <a:noFill/>
            <a:ln w="25400">
              <a:solidFill>
                <a:srgbClr val="011EFD"/>
              </a:solidFill>
              <a:prstDash val="dash"/>
              <a:round/>
            </a:ln>
            <a:extLst>
              <a:ext uri="{909E8E84-426E-40DD-AFC4-6F175D3DCCD1}">
                <a14:hiddenFill xmlns:a14="http://schemas.microsoft.com/office/drawing/2010/main">
                  <a:noFill/>
                </a14:hiddenFill>
              </a:ext>
            </a:extLst>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直接连接符 70"/>
            <p:cNvSpPr>
              <a:spLocks noChangeShapeType="1"/>
            </p:cNvSpPr>
            <p:nvPr/>
          </p:nvSpPr>
          <p:spPr bwMode="auto">
            <a:xfrm>
              <a:off x="141" y="5328"/>
              <a:ext cx="17863" cy="17"/>
            </a:xfrm>
            <a:prstGeom prst="line">
              <a:avLst/>
            </a:prstGeom>
            <a:noFill/>
            <a:ln w="25400">
              <a:solidFill>
                <a:srgbClr val="011EFD"/>
              </a:solidFill>
              <a:prstDash val="dash"/>
              <a:round/>
            </a:ln>
            <a:extLst>
              <a:ext uri="{909E8E84-426E-40DD-AFC4-6F175D3DCCD1}">
                <a14:hiddenFill xmlns:a14="http://schemas.microsoft.com/office/drawing/2010/main">
                  <a:noFill/>
                </a14:hiddenFill>
              </a:ext>
            </a:extLst>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直接连接符 70"/>
            <p:cNvSpPr>
              <a:spLocks noChangeShapeType="1"/>
            </p:cNvSpPr>
            <p:nvPr/>
          </p:nvSpPr>
          <p:spPr bwMode="auto">
            <a:xfrm>
              <a:off x="140" y="9500"/>
              <a:ext cx="17863" cy="17"/>
            </a:xfrm>
            <a:prstGeom prst="line">
              <a:avLst/>
            </a:prstGeom>
            <a:noFill/>
            <a:ln w="25400">
              <a:solidFill>
                <a:srgbClr val="011EFD"/>
              </a:solidFill>
              <a:prstDash val="dash"/>
              <a:round/>
            </a:ln>
            <a:extLst>
              <a:ext uri="{909E8E84-426E-40DD-AFC4-6F175D3DCCD1}">
                <a14:hiddenFill xmlns:a14="http://schemas.microsoft.com/office/drawing/2010/main">
                  <a:noFill/>
                </a14:hiddenFill>
              </a:ext>
            </a:extLst>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文本框 144"/>
            <p:cNvSpPr>
              <a:spLocks noChangeArrowheads="1"/>
            </p:cNvSpPr>
            <p:nvPr/>
          </p:nvSpPr>
          <p:spPr bwMode="auto">
            <a:xfrm>
              <a:off x="11994" y="9608"/>
              <a:ext cx="2808" cy="483"/>
            </a:xfrm>
            <a:prstGeom prst="rect">
              <a:avLst/>
            </a:prstGeom>
            <a:gradFill>
              <a:gsLst>
                <a:gs pos="50000">
                  <a:srgbClr val="84AF7F"/>
                </a:gs>
                <a:gs pos="0">
                  <a:srgbClr val="ADCAAA"/>
                </a:gs>
                <a:gs pos="100000">
                  <a:srgbClr val="5B9454"/>
                </a:gs>
              </a:gsLst>
              <a:lin scaled="1"/>
            </a:gra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执行</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可靠性测试用例</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8" name="文本框 144"/>
            <p:cNvSpPr>
              <a:spLocks noChangeArrowheads="1"/>
            </p:cNvSpPr>
            <p:nvPr/>
          </p:nvSpPr>
          <p:spPr bwMode="auto">
            <a:xfrm>
              <a:off x="11994" y="8730"/>
              <a:ext cx="2808" cy="483"/>
            </a:xfrm>
            <a:prstGeom prst="rect">
              <a:avLst/>
            </a:prstGeom>
            <a:gradFill>
              <a:gsLst>
                <a:gs pos="50000">
                  <a:srgbClr val="84AF7F"/>
                </a:gs>
                <a:gs pos="0">
                  <a:srgbClr val="ADCAAA"/>
                </a:gs>
                <a:gs pos="100000">
                  <a:srgbClr val="5B9454"/>
                </a:gs>
              </a:gsLst>
              <a:lin scaled="1"/>
            </a:gra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输出</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可靠性测试报告</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19" name="文本框 144"/>
            <p:cNvSpPr>
              <a:spLocks noChangeArrowheads="1"/>
            </p:cNvSpPr>
            <p:nvPr/>
          </p:nvSpPr>
          <p:spPr bwMode="auto">
            <a:xfrm>
              <a:off x="4863" y="8730"/>
              <a:ext cx="2808" cy="483"/>
            </a:xfrm>
            <a:prstGeom prst="rect">
              <a:avLst/>
            </a:prstGeom>
            <a:solidFill>
              <a:schemeClr val="tx2">
                <a:lumMod val="20000"/>
                <a:lumOff val="8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设计</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可靠性测试方案</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20" name="文本框 68"/>
            <p:cNvSpPr>
              <a:spLocks noChangeArrowheads="1"/>
            </p:cNvSpPr>
            <p:nvPr/>
          </p:nvSpPr>
          <p:spPr bwMode="auto">
            <a:xfrm>
              <a:off x="53" y="8477"/>
              <a:ext cx="1461"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a:t>
              </a:r>
              <a:r>
                <a:rPr kumimoji="0" lang="en-US" altLang="zh-CN" sz="16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TSE</a:t>
              </a:r>
              <a:endParaRPr kumimoji="0" lang="en-US" altLang="zh-CN" sz="16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直接连接符 70"/>
            <p:cNvSpPr>
              <a:spLocks noChangeShapeType="1"/>
            </p:cNvSpPr>
            <p:nvPr/>
          </p:nvSpPr>
          <p:spPr bwMode="auto">
            <a:xfrm>
              <a:off x="53" y="8524"/>
              <a:ext cx="17863" cy="17"/>
            </a:xfrm>
            <a:prstGeom prst="line">
              <a:avLst/>
            </a:prstGeom>
            <a:noFill/>
            <a:ln w="25400">
              <a:solidFill>
                <a:srgbClr val="011EFD"/>
              </a:solidFill>
              <a:prstDash val="dash"/>
              <a:round/>
            </a:ln>
            <a:extLst>
              <a:ext uri="{909E8E84-426E-40DD-AFC4-6F175D3DCCD1}">
                <a14:hiddenFill xmlns:a14="http://schemas.microsoft.com/office/drawing/2010/main">
                  <a:noFill/>
                </a14:hiddenFill>
              </a:ext>
            </a:extLst>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文本框 72"/>
            <p:cNvSpPr>
              <a:spLocks noChangeArrowheads="1"/>
            </p:cNvSpPr>
            <p:nvPr/>
          </p:nvSpPr>
          <p:spPr bwMode="auto">
            <a:xfrm>
              <a:off x="15056" y="8829"/>
              <a:ext cx="2947" cy="822"/>
            </a:xfrm>
            <a:prstGeom prst="rect">
              <a:avLst/>
            </a:prstGeom>
            <a:solidFill>
              <a:schemeClr val="accent2">
                <a:lumMod val="40000"/>
                <a:lumOff val="6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输出</a:t>
              </a:r>
              <a:r>
                <a:rPr kumimoji="0" lang="zh-CN" altLang="zh-CN" sz="1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网上</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可靠性问题分析报告（测试改进）</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23" name="文本框 22"/>
            <p:cNvSpPr txBox="1"/>
            <p:nvPr/>
          </p:nvSpPr>
          <p:spPr>
            <a:xfrm>
              <a:off x="435" y="5567"/>
              <a:ext cx="3172" cy="531"/>
            </a:xfrm>
            <a:prstGeom prst="rect">
              <a:avLst/>
            </a:prstGeom>
            <a:pattFill prst="pct10">
              <a:fgClr>
                <a:schemeClr val="tx2">
                  <a:lumMod val="20000"/>
                  <a:lumOff val="80000"/>
                </a:schemeClr>
              </a:fgClr>
              <a:bgClr>
                <a:schemeClr val="bg1"/>
              </a:bgClr>
            </a:pattFill>
          </p:spPr>
          <p:txBody>
            <a:bodyPr wrap="none" rtlCol="0">
              <a:spAutoFit/>
            </a:bodyPr>
            <a:p>
              <a:r>
                <a:rPr lang="zh-CN" altLang="en-US" sz="1600"/>
                <a:t>可靠性技术规划</a:t>
              </a:r>
              <a:r>
                <a:rPr lang="zh-CN" altLang="en-US" sz="1600" b="1">
                  <a:solidFill>
                    <a:srgbClr val="011EFD"/>
                  </a:solidFill>
                </a:rPr>
                <a:t>指导</a:t>
              </a:r>
              <a:endParaRPr lang="zh-CN" altLang="en-US" sz="1600" b="1">
                <a:solidFill>
                  <a:srgbClr val="011EFD"/>
                </a:solidFill>
              </a:endParaRPr>
            </a:p>
          </p:txBody>
        </p:sp>
        <p:sp>
          <p:nvSpPr>
            <p:cNvPr id="24" name="文本框 23"/>
            <p:cNvSpPr txBox="1"/>
            <p:nvPr/>
          </p:nvSpPr>
          <p:spPr>
            <a:xfrm>
              <a:off x="4307" y="5482"/>
              <a:ext cx="3488" cy="531"/>
            </a:xfrm>
            <a:prstGeom prst="rect">
              <a:avLst/>
            </a:prstGeom>
            <a:pattFill prst="pct10">
              <a:fgClr>
                <a:schemeClr val="tx2">
                  <a:lumMod val="20000"/>
                  <a:lumOff val="80000"/>
                </a:schemeClr>
              </a:fgClr>
              <a:bgClr>
                <a:schemeClr val="bg1"/>
              </a:bgClr>
            </a:pattFill>
          </p:spPr>
          <p:txBody>
            <a:bodyPr wrap="none" rtlCol="0">
              <a:spAutoFit/>
            </a:bodyPr>
            <a:p>
              <a:r>
                <a:rPr lang="zh-CN" altLang="en-US" sz="1600"/>
                <a:t>系统级可靠性设计指导</a:t>
              </a:r>
              <a:endParaRPr lang="zh-CN" altLang="en-US" sz="1600"/>
            </a:p>
          </p:txBody>
        </p:sp>
        <p:sp>
          <p:nvSpPr>
            <p:cNvPr id="25" name="文本框 24"/>
            <p:cNvSpPr txBox="1"/>
            <p:nvPr/>
          </p:nvSpPr>
          <p:spPr>
            <a:xfrm>
              <a:off x="8302" y="5482"/>
              <a:ext cx="3488" cy="531"/>
            </a:xfrm>
            <a:prstGeom prst="rect">
              <a:avLst/>
            </a:prstGeom>
            <a:pattFill prst="pct10">
              <a:fgClr>
                <a:schemeClr val="tx2">
                  <a:lumMod val="20000"/>
                  <a:lumOff val="80000"/>
                </a:schemeClr>
              </a:fgClr>
              <a:bgClr>
                <a:schemeClr val="bg1"/>
              </a:bgClr>
            </a:pattFill>
          </p:spPr>
          <p:txBody>
            <a:bodyPr wrap="none" rtlCol="0">
              <a:spAutoFit/>
            </a:bodyPr>
            <a:p>
              <a:r>
                <a:rPr lang="zh-CN" altLang="en-US" sz="1600"/>
                <a:t>特性级可靠性设计指导</a:t>
              </a:r>
              <a:endParaRPr lang="zh-CN" altLang="en-US" sz="1600"/>
            </a:p>
          </p:txBody>
        </p:sp>
        <p:sp>
          <p:nvSpPr>
            <p:cNvPr id="26" name="文本框 25"/>
            <p:cNvSpPr txBox="1"/>
            <p:nvPr/>
          </p:nvSpPr>
          <p:spPr>
            <a:xfrm>
              <a:off x="8302" y="5953"/>
              <a:ext cx="3488" cy="531"/>
            </a:xfrm>
            <a:prstGeom prst="rect">
              <a:avLst/>
            </a:prstGeom>
            <a:pattFill prst="pct10">
              <a:fgClr>
                <a:schemeClr val="tx2">
                  <a:lumMod val="20000"/>
                  <a:lumOff val="80000"/>
                </a:schemeClr>
              </a:fgClr>
              <a:bgClr>
                <a:schemeClr val="bg1"/>
              </a:bgClr>
            </a:pattFill>
          </p:spPr>
          <p:txBody>
            <a:bodyPr wrap="none" rtlCol="0">
              <a:spAutoFit/>
            </a:bodyPr>
            <a:p>
              <a:r>
                <a:rPr lang="zh-CN" altLang="en-US" sz="1600"/>
                <a:t>特性级可靠性设计模板</a:t>
              </a:r>
              <a:endParaRPr lang="zh-CN" altLang="en-US" sz="1600"/>
            </a:p>
          </p:txBody>
        </p:sp>
        <p:sp>
          <p:nvSpPr>
            <p:cNvPr id="27" name="文本框 72"/>
            <p:cNvSpPr>
              <a:spLocks noChangeArrowheads="1"/>
            </p:cNvSpPr>
            <p:nvPr/>
          </p:nvSpPr>
          <p:spPr bwMode="auto">
            <a:xfrm>
              <a:off x="1995" y="8622"/>
              <a:ext cx="1968" cy="822"/>
            </a:xfrm>
            <a:prstGeom prst="rect">
              <a:avLst/>
            </a:prstGeom>
            <a:solidFill>
              <a:srgbClr val="FBE4D4"/>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输出</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可靠性测</a:t>
              </a:r>
              <a:endPar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试技术规划</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28" name="文本框 27"/>
            <p:cNvSpPr txBox="1"/>
            <p:nvPr/>
          </p:nvSpPr>
          <p:spPr>
            <a:xfrm>
              <a:off x="4307" y="5983"/>
              <a:ext cx="3488" cy="531"/>
            </a:xfrm>
            <a:prstGeom prst="rect">
              <a:avLst/>
            </a:prstGeom>
            <a:pattFill prst="pct10">
              <a:fgClr>
                <a:schemeClr val="tx2">
                  <a:lumMod val="20000"/>
                  <a:lumOff val="80000"/>
                </a:schemeClr>
              </a:fgClr>
              <a:bgClr>
                <a:schemeClr val="bg1"/>
              </a:bgClr>
            </a:pattFill>
          </p:spPr>
          <p:txBody>
            <a:bodyPr wrap="none" rtlCol="0">
              <a:spAutoFit/>
            </a:bodyPr>
            <a:p>
              <a:r>
                <a:rPr lang="zh-CN" altLang="en-US" sz="1600"/>
                <a:t>系统级可靠性设计模板</a:t>
              </a:r>
              <a:endParaRPr lang="zh-CN" altLang="en-US" sz="1600"/>
            </a:p>
          </p:txBody>
        </p:sp>
        <p:sp>
          <p:nvSpPr>
            <p:cNvPr id="29" name="文本框 28"/>
            <p:cNvSpPr txBox="1"/>
            <p:nvPr/>
          </p:nvSpPr>
          <p:spPr>
            <a:xfrm>
              <a:off x="8302" y="6534"/>
              <a:ext cx="3488" cy="531"/>
            </a:xfrm>
            <a:prstGeom prst="rect">
              <a:avLst/>
            </a:prstGeom>
            <a:pattFill prst="pct10">
              <a:fgClr>
                <a:schemeClr val="tx2">
                  <a:lumMod val="20000"/>
                  <a:lumOff val="80000"/>
                </a:schemeClr>
              </a:fgClr>
              <a:bgClr>
                <a:schemeClr val="bg1"/>
              </a:bgClr>
            </a:pattFill>
          </p:spPr>
          <p:txBody>
            <a:bodyPr wrap="square" rtlCol="0">
              <a:spAutoFit/>
            </a:bodyPr>
            <a:p>
              <a:pPr algn="ctr"/>
              <a:r>
                <a:rPr lang="en-US" altLang="zh-CN" sz="1600"/>
                <a:t>sFMEA</a:t>
              </a:r>
              <a:r>
                <a:rPr lang="zh-CN" altLang="en-US" sz="1600"/>
                <a:t>分析模板</a:t>
              </a:r>
              <a:endParaRPr lang="zh-CN" altLang="en-US" sz="1600"/>
            </a:p>
          </p:txBody>
        </p:sp>
        <p:cxnSp>
          <p:nvCxnSpPr>
            <p:cNvPr id="30" name="直接箭头连接符 29"/>
            <p:cNvCxnSpPr/>
            <p:nvPr/>
          </p:nvCxnSpPr>
          <p:spPr>
            <a:xfrm flipV="1">
              <a:off x="5992" y="4222"/>
              <a:ext cx="0" cy="1210"/>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cxnSp>
          <p:nvCxnSpPr>
            <p:cNvPr id="31" name="直接箭头连接符 30"/>
            <p:cNvCxnSpPr/>
            <p:nvPr/>
          </p:nvCxnSpPr>
          <p:spPr>
            <a:xfrm flipV="1">
              <a:off x="2142" y="4222"/>
              <a:ext cx="0" cy="1327"/>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cxnSp>
          <p:nvCxnSpPr>
            <p:cNvPr id="32" name="直接箭头连接符 31"/>
            <p:cNvCxnSpPr>
              <a:stCxn id="25" idx="0"/>
              <a:endCxn id="18460" idx="2"/>
            </p:cNvCxnSpPr>
            <p:nvPr/>
          </p:nvCxnSpPr>
          <p:spPr>
            <a:xfrm flipV="1">
              <a:off x="10046" y="5161"/>
              <a:ext cx="23" cy="321"/>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sp>
          <p:nvSpPr>
            <p:cNvPr id="33" name="文本框 32"/>
            <p:cNvSpPr txBox="1"/>
            <p:nvPr/>
          </p:nvSpPr>
          <p:spPr>
            <a:xfrm>
              <a:off x="11850" y="5452"/>
              <a:ext cx="3488" cy="531"/>
            </a:xfrm>
            <a:prstGeom prst="rect">
              <a:avLst/>
            </a:prstGeom>
            <a:pattFill prst="pct10">
              <a:fgClr>
                <a:schemeClr val="tx2">
                  <a:lumMod val="20000"/>
                  <a:lumOff val="80000"/>
                </a:schemeClr>
              </a:fgClr>
              <a:bgClr>
                <a:schemeClr val="bg1"/>
              </a:bgClr>
            </a:pattFill>
          </p:spPr>
          <p:txBody>
            <a:bodyPr wrap="square" rtlCol="0">
              <a:spAutoFit/>
            </a:bodyPr>
            <a:p>
              <a:pPr algn="ctr"/>
              <a:r>
                <a:rPr lang="zh-CN" sz="1600"/>
                <a:t>可靠性能力评估指导</a:t>
              </a:r>
              <a:endParaRPr lang="zh-CN" sz="1600"/>
            </a:p>
          </p:txBody>
        </p:sp>
        <p:cxnSp>
          <p:nvCxnSpPr>
            <p:cNvPr id="34" name="直接箭头连接符 33"/>
            <p:cNvCxnSpPr/>
            <p:nvPr/>
          </p:nvCxnSpPr>
          <p:spPr>
            <a:xfrm flipV="1">
              <a:off x="13428" y="4242"/>
              <a:ext cx="0" cy="1210"/>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cxnSp>
          <p:nvCxnSpPr>
            <p:cNvPr id="35" name="直接箭头连接符 34"/>
            <p:cNvCxnSpPr/>
            <p:nvPr/>
          </p:nvCxnSpPr>
          <p:spPr>
            <a:xfrm>
              <a:off x="13428" y="5983"/>
              <a:ext cx="0" cy="2529"/>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sp>
          <p:nvSpPr>
            <p:cNvPr id="36" name="文本框 35"/>
            <p:cNvSpPr txBox="1"/>
            <p:nvPr/>
          </p:nvSpPr>
          <p:spPr>
            <a:xfrm>
              <a:off x="15390" y="6422"/>
              <a:ext cx="2613" cy="919"/>
            </a:xfrm>
            <a:prstGeom prst="rect">
              <a:avLst/>
            </a:prstGeom>
            <a:pattFill prst="pct10">
              <a:fgClr>
                <a:schemeClr val="tx2">
                  <a:lumMod val="20000"/>
                  <a:lumOff val="80000"/>
                </a:schemeClr>
              </a:fgClr>
              <a:bgClr>
                <a:schemeClr val="bg1"/>
              </a:bgClr>
            </a:pattFill>
          </p:spPr>
          <p:txBody>
            <a:bodyPr wrap="square" rtlCol="0">
              <a:spAutoFit/>
            </a:bodyPr>
            <a:p>
              <a:pPr algn="ctr"/>
              <a:r>
                <a:rPr lang="zh-CN" sz="1600"/>
                <a:t>可靠性网上问题分析改进指导</a:t>
              </a:r>
              <a:endParaRPr lang="zh-CN" sz="1600"/>
            </a:p>
          </p:txBody>
        </p:sp>
        <p:cxnSp>
          <p:nvCxnSpPr>
            <p:cNvPr id="37" name="直接箭头连接符 36"/>
            <p:cNvCxnSpPr/>
            <p:nvPr/>
          </p:nvCxnSpPr>
          <p:spPr>
            <a:xfrm>
              <a:off x="16882" y="7341"/>
              <a:ext cx="0" cy="1171"/>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cxnSp>
          <p:nvCxnSpPr>
            <p:cNvPr id="38" name="直接箭头连接符 37"/>
            <p:cNvCxnSpPr/>
            <p:nvPr/>
          </p:nvCxnSpPr>
          <p:spPr>
            <a:xfrm flipH="1" flipV="1">
              <a:off x="16882" y="3232"/>
              <a:ext cx="4" cy="3190"/>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sp>
          <p:nvSpPr>
            <p:cNvPr id="39" name="文本框 144"/>
            <p:cNvSpPr>
              <a:spLocks noChangeArrowheads="1"/>
            </p:cNvSpPr>
            <p:nvPr/>
          </p:nvSpPr>
          <p:spPr bwMode="auto">
            <a:xfrm>
              <a:off x="8693" y="9612"/>
              <a:ext cx="2808" cy="483"/>
            </a:xfrm>
            <a:prstGeom prst="rect">
              <a:avLst/>
            </a:prstGeom>
            <a:solidFill>
              <a:schemeClr val="tx2">
                <a:lumMod val="20000"/>
                <a:lumOff val="8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设计</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可靠性测试用例</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40" name="文本框 144"/>
            <p:cNvSpPr>
              <a:spLocks noChangeArrowheads="1"/>
            </p:cNvSpPr>
            <p:nvPr/>
          </p:nvSpPr>
          <p:spPr bwMode="auto">
            <a:xfrm>
              <a:off x="8693" y="8732"/>
              <a:ext cx="2808" cy="483"/>
            </a:xfrm>
            <a:prstGeom prst="rect">
              <a:avLst/>
            </a:prstGeom>
            <a:solidFill>
              <a:schemeClr val="tx2">
                <a:lumMod val="20000"/>
                <a:lumOff val="8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评审</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可靠性测试用例</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sp>
          <p:nvSpPr>
            <p:cNvPr id="41" name="文本框 40"/>
            <p:cNvSpPr txBox="1"/>
            <p:nvPr/>
          </p:nvSpPr>
          <p:spPr>
            <a:xfrm>
              <a:off x="4307" y="7522"/>
              <a:ext cx="3478" cy="531"/>
            </a:xfrm>
            <a:prstGeom prst="rect">
              <a:avLst/>
            </a:prstGeom>
            <a:pattFill prst="pct10">
              <a:fgClr>
                <a:schemeClr val="tx2">
                  <a:lumMod val="20000"/>
                  <a:lumOff val="80000"/>
                </a:schemeClr>
              </a:fgClr>
              <a:bgClr>
                <a:schemeClr val="bg1"/>
              </a:bgClr>
            </a:pattFill>
          </p:spPr>
          <p:txBody>
            <a:bodyPr wrap="square" rtlCol="0">
              <a:spAutoFit/>
            </a:bodyPr>
            <a:p>
              <a:r>
                <a:rPr lang="zh-CN" altLang="en-US" sz="1600"/>
                <a:t>可靠性测试设计指导</a:t>
              </a:r>
              <a:endParaRPr lang="zh-CN" altLang="en-US" sz="1600"/>
            </a:p>
          </p:txBody>
        </p:sp>
        <p:sp>
          <p:nvSpPr>
            <p:cNvPr id="43" name="文本框 42"/>
            <p:cNvSpPr txBox="1"/>
            <p:nvPr/>
          </p:nvSpPr>
          <p:spPr>
            <a:xfrm>
              <a:off x="435" y="7522"/>
              <a:ext cx="3812" cy="531"/>
            </a:xfrm>
            <a:prstGeom prst="rect">
              <a:avLst/>
            </a:prstGeom>
            <a:pattFill prst="pct10">
              <a:fgClr>
                <a:schemeClr val="tx2">
                  <a:lumMod val="20000"/>
                  <a:lumOff val="80000"/>
                </a:schemeClr>
              </a:fgClr>
              <a:bgClr>
                <a:schemeClr val="bg1"/>
              </a:bgClr>
            </a:pattFill>
          </p:spPr>
          <p:txBody>
            <a:bodyPr wrap="none" rtlCol="0">
              <a:spAutoFit/>
            </a:bodyPr>
            <a:p>
              <a:r>
                <a:rPr lang="zh-CN" altLang="en-US" sz="1600"/>
                <a:t>可靠性测试技术规划</a:t>
              </a:r>
              <a:r>
                <a:rPr lang="zh-CN" altLang="en-US" sz="1600" b="1">
                  <a:solidFill>
                    <a:srgbClr val="011EFD"/>
                  </a:solidFill>
                </a:rPr>
                <a:t>指导</a:t>
              </a:r>
              <a:endParaRPr lang="zh-CN" altLang="en-US" sz="1600" b="1">
                <a:solidFill>
                  <a:srgbClr val="011EFD"/>
                </a:solidFill>
              </a:endParaRPr>
            </a:p>
          </p:txBody>
        </p:sp>
        <p:cxnSp>
          <p:nvCxnSpPr>
            <p:cNvPr id="44" name="直接箭头连接符 43"/>
            <p:cNvCxnSpPr/>
            <p:nvPr/>
          </p:nvCxnSpPr>
          <p:spPr>
            <a:xfrm>
              <a:off x="2339" y="8053"/>
              <a:ext cx="23" cy="459"/>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cxnSp>
          <p:nvCxnSpPr>
            <p:cNvPr id="45" name="直接箭头连接符 44"/>
            <p:cNvCxnSpPr/>
            <p:nvPr/>
          </p:nvCxnSpPr>
          <p:spPr>
            <a:xfrm>
              <a:off x="5882" y="8065"/>
              <a:ext cx="23" cy="459"/>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sp>
          <p:nvSpPr>
            <p:cNvPr id="46" name="文本框 45"/>
            <p:cNvSpPr txBox="1"/>
            <p:nvPr/>
          </p:nvSpPr>
          <p:spPr>
            <a:xfrm>
              <a:off x="8302" y="7304"/>
              <a:ext cx="3478" cy="531"/>
            </a:xfrm>
            <a:prstGeom prst="rect">
              <a:avLst/>
            </a:prstGeom>
            <a:pattFill prst="pct10">
              <a:fgClr>
                <a:schemeClr val="tx2">
                  <a:lumMod val="20000"/>
                  <a:lumOff val="80000"/>
                </a:schemeClr>
              </a:fgClr>
              <a:bgClr>
                <a:schemeClr val="bg1"/>
              </a:bgClr>
            </a:pattFill>
          </p:spPr>
          <p:txBody>
            <a:bodyPr wrap="square" rtlCol="0">
              <a:spAutoFit/>
            </a:bodyPr>
            <a:p>
              <a:pPr algn="ctr"/>
              <a:r>
                <a:rPr lang="zh-CN" altLang="en-US" sz="1600"/>
                <a:t>故障注入工具平台</a:t>
              </a:r>
              <a:endParaRPr lang="zh-CN" altLang="en-US" sz="1600"/>
            </a:p>
          </p:txBody>
        </p:sp>
        <p:cxnSp>
          <p:nvCxnSpPr>
            <p:cNvPr id="47" name="直接箭头连接符 46"/>
            <p:cNvCxnSpPr>
              <a:stCxn id="46" idx="2"/>
            </p:cNvCxnSpPr>
            <p:nvPr/>
          </p:nvCxnSpPr>
          <p:spPr>
            <a:xfrm>
              <a:off x="10041" y="7835"/>
              <a:ext cx="21" cy="677"/>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cxnSp>
          <p:nvCxnSpPr>
            <p:cNvPr id="48" name="直接箭头连接符 47"/>
            <p:cNvCxnSpPr>
              <a:stCxn id="46" idx="3"/>
            </p:cNvCxnSpPr>
            <p:nvPr/>
          </p:nvCxnSpPr>
          <p:spPr>
            <a:xfrm>
              <a:off x="11780" y="7570"/>
              <a:ext cx="1582" cy="942"/>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sp>
          <p:nvSpPr>
            <p:cNvPr id="49" name="文本框 48"/>
            <p:cNvSpPr txBox="1"/>
            <p:nvPr/>
          </p:nvSpPr>
          <p:spPr>
            <a:xfrm>
              <a:off x="4307" y="7028"/>
              <a:ext cx="3478" cy="531"/>
            </a:xfrm>
            <a:prstGeom prst="rect">
              <a:avLst/>
            </a:prstGeom>
            <a:pattFill prst="pct10">
              <a:fgClr>
                <a:schemeClr val="tx2">
                  <a:lumMod val="20000"/>
                  <a:lumOff val="80000"/>
                </a:schemeClr>
              </a:fgClr>
              <a:bgClr>
                <a:schemeClr val="bg1"/>
              </a:bgClr>
            </a:pattFill>
          </p:spPr>
          <p:txBody>
            <a:bodyPr wrap="square" rtlCol="0">
              <a:spAutoFit/>
            </a:bodyPr>
            <a:p>
              <a:r>
                <a:rPr lang="zh-CN" altLang="en-US" sz="1600"/>
                <a:t>可靠性测试设计模板</a:t>
              </a:r>
              <a:endParaRPr lang="zh-CN" altLang="en-US" sz="1600"/>
            </a:p>
          </p:txBody>
        </p:sp>
        <p:cxnSp>
          <p:nvCxnSpPr>
            <p:cNvPr id="50" name="直接箭头连接符 49"/>
            <p:cNvCxnSpPr/>
            <p:nvPr/>
          </p:nvCxnSpPr>
          <p:spPr>
            <a:xfrm>
              <a:off x="7752" y="7565"/>
              <a:ext cx="1540" cy="947"/>
            </a:xfrm>
            <a:prstGeom prst="straightConnector1">
              <a:avLst/>
            </a:prstGeom>
            <a:solidFill>
              <a:schemeClr val="accent1"/>
            </a:solidFill>
            <a:ln w="38100" cap="flat" cmpd="sng" algn="ctr">
              <a:solidFill>
                <a:srgbClr val="FF0000"/>
              </a:solidFill>
              <a:prstDash val="solid"/>
              <a:round/>
              <a:headEnd type="none" w="med" len="med"/>
              <a:tailEnd type="triangle" w="med" len="med"/>
            </a:ln>
          </p:spPr>
        </p:cxnSp>
        <p:cxnSp>
          <p:nvCxnSpPr>
            <p:cNvPr id="51" name="直接箭头连接符 50"/>
            <p:cNvCxnSpPr/>
            <p:nvPr/>
          </p:nvCxnSpPr>
          <p:spPr>
            <a:xfrm flipV="1">
              <a:off x="4232" y="1252"/>
              <a:ext cx="0" cy="8910"/>
            </a:xfrm>
            <a:prstGeom prst="straightConnector1">
              <a:avLst/>
            </a:prstGeom>
            <a:solidFill>
              <a:schemeClr val="accent1"/>
            </a:solidFill>
            <a:ln w="25400" cap="flat" cmpd="sng" algn="ctr">
              <a:solidFill>
                <a:srgbClr val="00B050"/>
              </a:solidFill>
              <a:prstDash val="dash"/>
              <a:round/>
              <a:headEnd type="none" w="med" len="med"/>
              <a:tailEnd type="none" w="med" len="med"/>
            </a:ln>
          </p:spPr>
        </p:cxnSp>
        <p:cxnSp>
          <p:nvCxnSpPr>
            <p:cNvPr id="52" name="直接箭头连接符 51"/>
            <p:cNvCxnSpPr/>
            <p:nvPr/>
          </p:nvCxnSpPr>
          <p:spPr>
            <a:xfrm flipV="1">
              <a:off x="7795" y="1292"/>
              <a:ext cx="0" cy="8910"/>
            </a:xfrm>
            <a:prstGeom prst="straightConnector1">
              <a:avLst/>
            </a:prstGeom>
            <a:solidFill>
              <a:schemeClr val="accent1"/>
            </a:solidFill>
            <a:ln w="25400" cap="flat" cmpd="sng" algn="ctr">
              <a:solidFill>
                <a:srgbClr val="00B050"/>
              </a:solidFill>
              <a:prstDash val="dash"/>
              <a:round/>
              <a:headEnd type="none" w="med" len="med"/>
              <a:tailEnd type="none" w="med" len="med"/>
            </a:ln>
          </p:spPr>
        </p:cxnSp>
        <p:cxnSp>
          <p:nvCxnSpPr>
            <p:cNvPr id="53" name="直接箭头连接符 52"/>
            <p:cNvCxnSpPr/>
            <p:nvPr/>
          </p:nvCxnSpPr>
          <p:spPr>
            <a:xfrm flipV="1">
              <a:off x="11780" y="1295"/>
              <a:ext cx="0" cy="8910"/>
            </a:xfrm>
            <a:prstGeom prst="straightConnector1">
              <a:avLst/>
            </a:prstGeom>
            <a:solidFill>
              <a:schemeClr val="accent1"/>
            </a:solidFill>
            <a:ln w="25400" cap="flat" cmpd="sng" algn="ctr">
              <a:solidFill>
                <a:srgbClr val="00B050"/>
              </a:solidFill>
              <a:prstDash val="dash"/>
              <a:round/>
              <a:headEnd type="none" w="med" len="med"/>
              <a:tailEnd type="none" w="med" len="med"/>
            </a:ln>
          </p:spPr>
        </p:cxnSp>
        <p:cxnSp>
          <p:nvCxnSpPr>
            <p:cNvPr id="54" name="直接箭头连接符 53"/>
            <p:cNvCxnSpPr/>
            <p:nvPr/>
          </p:nvCxnSpPr>
          <p:spPr>
            <a:xfrm flipV="1">
              <a:off x="15012" y="1295"/>
              <a:ext cx="0" cy="8910"/>
            </a:xfrm>
            <a:prstGeom prst="straightConnector1">
              <a:avLst/>
            </a:prstGeom>
            <a:solidFill>
              <a:schemeClr val="accent1"/>
            </a:solidFill>
            <a:ln w="25400" cap="flat" cmpd="sng" algn="ctr">
              <a:solidFill>
                <a:srgbClr val="00B050"/>
              </a:solidFill>
              <a:prstDash val="dash"/>
              <a:round/>
              <a:headEnd type="none" w="med" len="med"/>
              <a:tailEnd type="none" w="med" len="med"/>
            </a:ln>
          </p:spPr>
        </p:cxnSp>
        <p:sp>
          <p:nvSpPr>
            <p:cNvPr id="56" name="文本框 55"/>
            <p:cNvSpPr txBox="1"/>
            <p:nvPr/>
          </p:nvSpPr>
          <p:spPr>
            <a:xfrm>
              <a:off x="822" y="6514"/>
              <a:ext cx="1888" cy="628"/>
            </a:xfrm>
            <a:prstGeom prst="rect">
              <a:avLst/>
            </a:prstGeom>
            <a:noFill/>
          </p:spPr>
          <p:txBody>
            <a:bodyPr wrap="none" rtlCol="0">
              <a:spAutoFit/>
            </a:bodyPr>
            <a:p>
              <a:r>
                <a:rPr lang="zh-CN" altLang="en-US" sz="2000" b="1">
                  <a:solidFill>
                    <a:srgbClr val="011EFD"/>
                  </a:solidFill>
                  <a:latin typeface="微软雅黑" panose="020B0503020204020204" pitchFamily="34" charset="-122"/>
                  <a:ea typeface="微软雅黑" panose="020B0503020204020204" pitchFamily="34" charset="-122"/>
                </a:rPr>
                <a:t>工程能力</a:t>
              </a:r>
              <a:endParaRPr lang="zh-CN" altLang="en-US" sz="2000" b="1">
                <a:solidFill>
                  <a:srgbClr val="011EFD"/>
                </a:solidFill>
                <a:latin typeface="微软雅黑" panose="020B0503020204020204" pitchFamily="34" charset="-122"/>
                <a:ea typeface="微软雅黑" panose="020B0503020204020204" pitchFamily="34" charset="-122"/>
              </a:endParaRPr>
            </a:p>
          </p:txBody>
        </p:sp>
        <p:sp>
          <p:nvSpPr>
            <p:cNvPr id="57" name="文本框 72"/>
            <p:cNvSpPr>
              <a:spLocks noChangeArrowheads="1"/>
            </p:cNvSpPr>
            <p:nvPr/>
          </p:nvSpPr>
          <p:spPr bwMode="auto">
            <a:xfrm>
              <a:off x="7915" y="3585"/>
              <a:ext cx="3648" cy="483"/>
            </a:xfrm>
            <a:prstGeom prst="rect">
              <a:avLst/>
            </a:prstGeom>
            <a:solidFill>
              <a:schemeClr val="tx2">
                <a:lumMod val="20000"/>
                <a:lumOff val="80000"/>
              </a:schemeClr>
            </a:solid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400" b="1" i="0" u="none" strike="noStrike" kern="1200" cap="none" spc="0" normalizeH="0" baseline="0" noProof="0">
                  <a:ln>
                    <a:noFill/>
                  </a:ln>
                  <a:solidFill>
                    <a:srgbClr val="011E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评审</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共性可靠性机制</a:t>
              </a:r>
              <a:r>
                <a:rPr kumimoji="0" lang="zh-CN"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设计</a:t>
              </a: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等线" panose="02010600030101010101"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5603"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5604" name="文本框 9"/>
          <p:cNvSpPr/>
          <p:nvPr/>
        </p:nvSpPr>
        <p:spPr>
          <a:xfrm>
            <a:off x="9396413" y="619283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5605"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两线两库</a:t>
            </a:r>
            <a:endParaRPr lang="zh-CN" altLang="en-US" sz="3600" dirty="0">
              <a:latin typeface="Arial" panose="020B0604020202020204" pitchFamily="34" charset="0"/>
            </a:endParaRPr>
          </a:p>
        </p:txBody>
      </p:sp>
      <p:grpSp>
        <p:nvGrpSpPr>
          <p:cNvPr id="25606" name="组合 8"/>
          <p:cNvGrpSpPr/>
          <p:nvPr/>
        </p:nvGrpSpPr>
        <p:grpSpPr>
          <a:xfrm>
            <a:off x="2618467" y="1423988"/>
            <a:ext cx="5293633" cy="4310062"/>
            <a:chOff x="1716088" y="1828800"/>
            <a:chExt cx="5294312" cy="4310063"/>
          </a:xfrm>
        </p:grpSpPr>
        <p:sp>
          <p:nvSpPr>
            <p:cNvPr id="25611" name="Freeform 4"/>
            <p:cNvSpPr/>
            <p:nvPr/>
          </p:nvSpPr>
          <p:spPr>
            <a:xfrm rot="-794496">
              <a:off x="4592638" y="2722563"/>
              <a:ext cx="1150937" cy="3316287"/>
            </a:xfrm>
            <a:custGeom>
              <a:avLst/>
              <a:gdLst>
                <a:gd name="txL" fmla="*/ 0 w 646"/>
                <a:gd name="txT" fmla="*/ 0 h 1861"/>
                <a:gd name="txR" fmla="*/ 646 w 646"/>
                <a:gd name="txB" fmla="*/ 1861 h 1861"/>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0"/>
                </a:cxn>
              </a:cxnLst>
              <a:rect l="txL" t="txT" r="txR" b="tx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alpha val="100000"/>
                  </a:srgbClr>
                </a:gs>
                <a:gs pos="100000">
                  <a:srgbClr val="447EC4">
                    <a:alpha val="100000"/>
                  </a:srgbClr>
                </a:gs>
              </a:gsLst>
              <a:lin ang="0" scaled="1"/>
              <a:tileRect/>
            </a:gradFill>
            <a:ln w="6350">
              <a:noFill/>
            </a:ln>
          </p:spPr>
          <p:txBody>
            <a:bodyPr/>
            <a:p>
              <a:endParaRPr lang="zh-CN" altLang="en-US"/>
            </a:p>
          </p:txBody>
        </p:sp>
        <p:sp>
          <p:nvSpPr>
            <p:cNvPr id="25612" name="Freeform 5"/>
            <p:cNvSpPr/>
            <p:nvPr/>
          </p:nvSpPr>
          <p:spPr>
            <a:xfrm rot="5461794">
              <a:off x="2798763" y="2274888"/>
              <a:ext cx="1150937" cy="3316287"/>
            </a:xfrm>
            <a:custGeom>
              <a:avLst/>
              <a:gdLst>
                <a:gd name="txL" fmla="*/ 0 w 646"/>
                <a:gd name="txT" fmla="*/ 0 h 1861"/>
                <a:gd name="txR" fmla="*/ 646 w 646"/>
                <a:gd name="txB" fmla="*/ 1861 h 1861"/>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0"/>
                </a:cxn>
              </a:cxnLst>
              <a:rect l="txL" t="txT" r="txR" b="tx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alpha val="100000"/>
                  </a:srgbClr>
                </a:gs>
                <a:gs pos="100000">
                  <a:srgbClr val="2A684C">
                    <a:alpha val="100000"/>
                  </a:srgbClr>
                </a:gs>
              </a:gsLst>
              <a:lin ang="0" scaled="1"/>
              <a:tileRect/>
            </a:gradFill>
            <a:ln w="6350">
              <a:noFill/>
            </a:ln>
          </p:spPr>
          <p:txBody>
            <a:bodyPr/>
            <a:p>
              <a:endParaRPr lang="zh-CN" altLang="en-US"/>
            </a:p>
          </p:txBody>
        </p:sp>
        <p:sp>
          <p:nvSpPr>
            <p:cNvPr id="12" name="Freeform 6"/>
            <p:cNvSpPr/>
            <p:nvPr/>
          </p:nvSpPr>
          <p:spPr bwMode="gray">
            <a:xfrm rot="-7471624">
              <a:off x="4648766" y="745118"/>
              <a:ext cx="1150937" cy="3318300"/>
            </a:xfrm>
            <a:custGeom>
              <a:avLst/>
              <a:gdLst/>
              <a:ahLst/>
              <a:cxnLst>
                <a:cxn ang="0">
                  <a:pos x="0" y="0"/>
                </a:cxn>
                <a:cxn ang="0">
                  <a:pos x="48" y="14"/>
                </a:cxn>
                <a:cxn ang="0">
                  <a:pos x="98" y="32"/>
                </a:cxn>
                <a:cxn ang="0">
                  <a:pos x="147" y="54"/>
                </a:cxn>
                <a:cxn ang="0">
                  <a:pos x="195" y="81"/>
                </a:cxn>
                <a:cxn ang="0">
                  <a:pos x="242" y="111"/>
                </a:cxn>
                <a:cxn ang="0">
                  <a:pos x="288" y="147"/>
                </a:cxn>
                <a:cxn ang="0">
                  <a:pos x="333" y="185"/>
                </a:cxn>
                <a:cxn ang="0">
                  <a:pos x="377" y="228"/>
                </a:cxn>
                <a:cxn ang="0">
                  <a:pos x="418" y="275"/>
                </a:cxn>
                <a:cxn ang="0">
                  <a:pos x="457" y="325"/>
                </a:cxn>
                <a:cxn ang="0">
                  <a:pos x="493" y="379"/>
                </a:cxn>
                <a:cxn ang="0">
                  <a:pos x="526" y="437"/>
                </a:cxn>
                <a:cxn ang="0">
                  <a:pos x="555" y="497"/>
                </a:cxn>
                <a:cxn ang="0">
                  <a:pos x="582" y="562"/>
                </a:cxn>
                <a:cxn ang="0">
                  <a:pos x="604" y="630"/>
                </a:cxn>
                <a:cxn ang="0">
                  <a:pos x="621" y="700"/>
                </a:cxn>
                <a:cxn ang="0">
                  <a:pos x="634" y="774"/>
                </a:cxn>
                <a:cxn ang="0">
                  <a:pos x="642" y="851"/>
                </a:cxn>
                <a:cxn ang="0">
                  <a:pos x="646" y="930"/>
                </a:cxn>
                <a:cxn ang="0">
                  <a:pos x="643" y="1011"/>
                </a:cxn>
                <a:cxn ang="0">
                  <a:pos x="636" y="1086"/>
                </a:cxn>
                <a:cxn ang="0">
                  <a:pos x="623" y="1160"/>
                </a:cxn>
                <a:cxn ang="0">
                  <a:pos x="607" y="1230"/>
                </a:cxn>
                <a:cxn ang="0">
                  <a:pos x="585" y="1297"/>
                </a:cxn>
                <a:cxn ang="0">
                  <a:pos x="561" y="1361"/>
                </a:cxn>
                <a:cxn ang="0">
                  <a:pos x="533" y="1421"/>
                </a:cxn>
                <a:cxn ang="0">
                  <a:pos x="500" y="1478"/>
                </a:cxn>
                <a:cxn ang="0">
                  <a:pos x="466" y="1532"/>
                </a:cxn>
                <a:cxn ang="0">
                  <a:pos x="428" y="1582"/>
                </a:cxn>
                <a:cxn ang="0">
                  <a:pos x="388" y="1627"/>
                </a:cxn>
                <a:cxn ang="0">
                  <a:pos x="345" y="1670"/>
                </a:cxn>
                <a:cxn ang="0">
                  <a:pos x="301" y="1709"/>
                </a:cxn>
                <a:cxn ang="0">
                  <a:pos x="254" y="1744"/>
                </a:cxn>
                <a:cxn ang="0">
                  <a:pos x="205" y="1776"/>
                </a:cxn>
                <a:cxn ang="0">
                  <a:pos x="156" y="1803"/>
                </a:cxn>
                <a:cxn ang="0">
                  <a:pos x="104" y="1826"/>
                </a:cxn>
                <a:cxn ang="0">
                  <a:pos x="53" y="1846"/>
                </a:cxn>
                <a:cxn ang="0">
                  <a:pos x="0" y="1861"/>
                </a:cxn>
                <a:cxn ang="0">
                  <a:pos x="0" y="0"/>
                </a:cxn>
              </a:cxnLst>
              <a:rect l="0" t="0" r="r" b="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folHlink">
                    <a:gamma/>
                    <a:tint val="0"/>
                    <a:invGamma/>
                  </a:schemeClr>
                </a:gs>
                <a:gs pos="100000">
                  <a:schemeClr val="folHlink"/>
                </a:gs>
              </a:gsLst>
              <a:lin ang="0" scaled="1"/>
            </a:gradFill>
            <a:ln w="635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5614" name="Group 7"/>
            <p:cNvGrpSpPr/>
            <p:nvPr/>
          </p:nvGrpSpPr>
          <p:grpSpPr>
            <a:xfrm>
              <a:off x="1716088" y="2057400"/>
              <a:ext cx="5294312" cy="4081463"/>
              <a:chOff x="768" y="1104"/>
              <a:chExt cx="3984" cy="3072"/>
            </a:xfrm>
          </p:grpSpPr>
          <p:sp>
            <p:nvSpPr>
              <p:cNvPr id="25622" name="Freeform 8"/>
              <p:cNvSpPr/>
              <p:nvPr/>
            </p:nvSpPr>
            <p:spPr>
              <a:xfrm>
                <a:off x="2784" y="1680"/>
                <a:ext cx="866" cy="2496"/>
              </a:xfrm>
              <a:custGeom>
                <a:avLst/>
                <a:gdLst>
                  <a:gd name="txL" fmla="*/ 0 w 646"/>
                  <a:gd name="txT" fmla="*/ 0 h 1861"/>
                  <a:gd name="txR" fmla="*/ 646 w 646"/>
                  <a:gd name="txB" fmla="*/ 1861 h 1861"/>
                </a:gdLst>
                <a:ahLst/>
                <a:cxnLst>
                  <a:cxn ang="0">
                    <a:pos x="0" y="0"/>
                  </a:cxn>
                  <a:cxn ang="0">
                    <a:pos x="9293" y="2799"/>
                  </a:cxn>
                  <a:cxn ang="0">
                    <a:pos x="19119" y="6384"/>
                  </a:cxn>
                  <a:cxn ang="0">
                    <a:pos x="28782" y="10612"/>
                  </a:cxn>
                  <a:cxn ang="0">
                    <a:pos x="38068" y="16015"/>
                  </a:cxn>
                  <a:cxn ang="0">
                    <a:pos x="47218" y="21851"/>
                  </a:cxn>
                  <a:cxn ang="0">
                    <a:pos x="56204" y="28934"/>
                  </a:cxn>
                  <a:cxn ang="0">
                    <a:pos x="65073" y="36604"/>
                  </a:cxn>
                  <a:cxn ang="0">
                    <a:pos x="73627" y="44990"/>
                  </a:cxn>
                  <a:cxn ang="0">
                    <a:pos x="81699" y="54321"/>
                  </a:cxn>
                  <a:cxn ang="0">
                    <a:pos x="89403" y="64176"/>
                  </a:cxn>
                  <a:cxn ang="0">
                    <a:pos x="96437" y="74688"/>
                  </a:cxn>
                  <a:cxn ang="0">
                    <a:pos x="102767" y="86173"/>
                  </a:cxn>
                  <a:cxn ang="0">
                    <a:pos x="108474" y="98041"/>
                  </a:cxn>
                  <a:cxn ang="0">
                    <a:pos x="113753" y="110904"/>
                  </a:cxn>
                  <a:cxn ang="0">
                    <a:pos x="118177" y="124306"/>
                  </a:cxn>
                  <a:cxn ang="0">
                    <a:pos x="121290" y="138059"/>
                  </a:cxn>
                  <a:cxn ang="0">
                    <a:pos x="123896" y="152610"/>
                  </a:cxn>
                  <a:cxn ang="0">
                    <a:pos x="125536" y="167712"/>
                  </a:cxn>
                  <a:cxn ang="0">
                    <a:pos x="126247" y="183317"/>
                  </a:cxn>
                  <a:cxn ang="0">
                    <a:pos x="125806" y="199500"/>
                  </a:cxn>
                  <a:cxn ang="0">
                    <a:pos x="124345" y="214195"/>
                  </a:cxn>
                  <a:cxn ang="0">
                    <a:pos x="121743" y="228798"/>
                  </a:cxn>
                  <a:cxn ang="0">
                    <a:pos x="118701" y="242620"/>
                  </a:cxn>
                  <a:cxn ang="0">
                    <a:pos x="114329" y="255872"/>
                  </a:cxn>
                  <a:cxn ang="0">
                    <a:pos x="109646" y="268341"/>
                  </a:cxn>
                  <a:cxn ang="0">
                    <a:pos x="104172" y="280241"/>
                  </a:cxn>
                  <a:cxn ang="0">
                    <a:pos x="97707" y="291400"/>
                  </a:cxn>
                  <a:cxn ang="0">
                    <a:pos x="91107" y="302086"/>
                  </a:cxn>
                  <a:cxn ang="0">
                    <a:pos x="83664" y="312017"/>
                  </a:cxn>
                  <a:cxn ang="0">
                    <a:pos x="75764" y="320957"/>
                  </a:cxn>
                  <a:cxn ang="0">
                    <a:pos x="67367" y="329385"/>
                  </a:cxn>
                  <a:cxn ang="0">
                    <a:pos x="59013" y="337049"/>
                  </a:cxn>
                  <a:cxn ang="0">
                    <a:pos x="49749" y="343886"/>
                  </a:cxn>
                  <a:cxn ang="0">
                    <a:pos x="40187" y="350265"/>
                  </a:cxn>
                  <a:cxn ang="0">
                    <a:pos x="30452" y="355603"/>
                  </a:cxn>
                  <a:cxn ang="0">
                    <a:pos x="20244" y="360136"/>
                  </a:cxn>
                  <a:cxn ang="0">
                    <a:pos x="10300" y="364116"/>
                  </a:cxn>
                  <a:cxn ang="0">
                    <a:pos x="0" y="367049"/>
                  </a:cxn>
                  <a:cxn ang="0">
                    <a:pos x="0" y="0"/>
                  </a:cxn>
                </a:cxnLst>
                <a:rect l="txL" t="txT" r="txR" b="tx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alpha val="100000"/>
                    </a:schemeClr>
                  </a:gs>
                  <a:gs pos="100000">
                    <a:srgbClr val="CFDBDF">
                      <a:alpha val="100000"/>
                    </a:srgbClr>
                  </a:gs>
                </a:gsLst>
                <a:lin ang="0" scaled="1"/>
                <a:tileRect/>
              </a:gradFill>
              <a:ln w="6350">
                <a:noFill/>
              </a:ln>
            </p:spPr>
            <p:txBody>
              <a:bodyPr/>
              <a:p>
                <a:endParaRPr lang="zh-CN" altLang="en-US"/>
              </a:p>
            </p:txBody>
          </p:sp>
          <p:sp>
            <p:nvSpPr>
              <p:cNvPr id="25623" name="Freeform 9"/>
              <p:cNvSpPr/>
              <p:nvPr/>
            </p:nvSpPr>
            <p:spPr>
              <a:xfrm rot="6256290">
                <a:off x="1583" y="1153"/>
                <a:ext cx="866" cy="2496"/>
              </a:xfrm>
              <a:custGeom>
                <a:avLst/>
                <a:gdLst>
                  <a:gd name="txL" fmla="*/ 0 w 646"/>
                  <a:gd name="txT" fmla="*/ 0 h 1861"/>
                  <a:gd name="txR" fmla="*/ 646 w 646"/>
                  <a:gd name="txB" fmla="*/ 1861 h 1861"/>
                </a:gdLst>
                <a:ahLst/>
                <a:cxnLst>
                  <a:cxn ang="0">
                    <a:pos x="0" y="0"/>
                  </a:cxn>
                  <a:cxn ang="0">
                    <a:pos x="9293" y="2799"/>
                  </a:cxn>
                  <a:cxn ang="0">
                    <a:pos x="19119" y="6384"/>
                  </a:cxn>
                  <a:cxn ang="0">
                    <a:pos x="28782" y="10612"/>
                  </a:cxn>
                  <a:cxn ang="0">
                    <a:pos x="38068" y="16015"/>
                  </a:cxn>
                  <a:cxn ang="0">
                    <a:pos x="47218" y="21851"/>
                  </a:cxn>
                  <a:cxn ang="0">
                    <a:pos x="56204" y="28934"/>
                  </a:cxn>
                  <a:cxn ang="0">
                    <a:pos x="65073" y="36604"/>
                  </a:cxn>
                  <a:cxn ang="0">
                    <a:pos x="73627" y="44990"/>
                  </a:cxn>
                  <a:cxn ang="0">
                    <a:pos x="81699" y="54321"/>
                  </a:cxn>
                  <a:cxn ang="0">
                    <a:pos x="89403" y="64176"/>
                  </a:cxn>
                  <a:cxn ang="0">
                    <a:pos x="96437" y="74688"/>
                  </a:cxn>
                  <a:cxn ang="0">
                    <a:pos x="102767" y="86173"/>
                  </a:cxn>
                  <a:cxn ang="0">
                    <a:pos x="108474" y="98041"/>
                  </a:cxn>
                  <a:cxn ang="0">
                    <a:pos x="113753" y="110904"/>
                  </a:cxn>
                  <a:cxn ang="0">
                    <a:pos x="118177" y="124306"/>
                  </a:cxn>
                  <a:cxn ang="0">
                    <a:pos x="121290" y="138059"/>
                  </a:cxn>
                  <a:cxn ang="0">
                    <a:pos x="123896" y="152610"/>
                  </a:cxn>
                  <a:cxn ang="0">
                    <a:pos x="125536" y="167712"/>
                  </a:cxn>
                  <a:cxn ang="0">
                    <a:pos x="126247" y="183317"/>
                  </a:cxn>
                  <a:cxn ang="0">
                    <a:pos x="125806" y="199500"/>
                  </a:cxn>
                  <a:cxn ang="0">
                    <a:pos x="124345" y="214195"/>
                  </a:cxn>
                  <a:cxn ang="0">
                    <a:pos x="121743" y="228798"/>
                  </a:cxn>
                  <a:cxn ang="0">
                    <a:pos x="118701" y="242620"/>
                  </a:cxn>
                  <a:cxn ang="0">
                    <a:pos x="114329" y="255872"/>
                  </a:cxn>
                  <a:cxn ang="0">
                    <a:pos x="109646" y="268341"/>
                  </a:cxn>
                  <a:cxn ang="0">
                    <a:pos x="104172" y="280241"/>
                  </a:cxn>
                  <a:cxn ang="0">
                    <a:pos x="97707" y="291400"/>
                  </a:cxn>
                  <a:cxn ang="0">
                    <a:pos x="91107" y="302086"/>
                  </a:cxn>
                  <a:cxn ang="0">
                    <a:pos x="83664" y="312017"/>
                  </a:cxn>
                  <a:cxn ang="0">
                    <a:pos x="75764" y="320957"/>
                  </a:cxn>
                  <a:cxn ang="0">
                    <a:pos x="67367" y="329385"/>
                  </a:cxn>
                  <a:cxn ang="0">
                    <a:pos x="59013" y="337049"/>
                  </a:cxn>
                  <a:cxn ang="0">
                    <a:pos x="49749" y="343886"/>
                  </a:cxn>
                  <a:cxn ang="0">
                    <a:pos x="40187" y="350265"/>
                  </a:cxn>
                  <a:cxn ang="0">
                    <a:pos x="30452" y="355603"/>
                  </a:cxn>
                  <a:cxn ang="0">
                    <a:pos x="20244" y="360136"/>
                  </a:cxn>
                  <a:cxn ang="0">
                    <a:pos x="10300" y="364116"/>
                  </a:cxn>
                  <a:cxn ang="0">
                    <a:pos x="0" y="367049"/>
                  </a:cxn>
                  <a:cxn ang="0">
                    <a:pos x="0" y="0"/>
                  </a:cxn>
                </a:cxnLst>
                <a:rect l="txL" t="txT" r="txR" b="tx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alpha val="100000"/>
                    </a:schemeClr>
                  </a:gs>
                  <a:gs pos="100000">
                    <a:srgbClr val="CFDBDF">
                      <a:alpha val="100000"/>
                    </a:srgbClr>
                  </a:gs>
                </a:gsLst>
                <a:lin ang="0" scaled="1"/>
                <a:tileRect/>
              </a:gradFill>
              <a:ln w="6350">
                <a:noFill/>
              </a:ln>
            </p:spPr>
            <p:txBody>
              <a:bodyPr/>
              <a:p>
                <a:endParaRPr lang="zh-CN" altLang="en-US"/>
              </a:p>
            </p:txBody>
          </p:sp>
          <p:sp>
            <p:nvSpPr>
              <p:cNvPr id="25624" name="Freeform 10"/>
              <p:cNvSpPr/>
              <p:nvPr/>
            </p:nvSpPr>
            <p:spPr>
              <a:xfrm rot="-6677128">
                <a:off x="3071" y="289"/>
                <a:ext cx="866" cy="2496"/>
              </a:xfrm>
              <a:custGeom>
                <a:avLst/>
                <a:gdLst>
                  <a:gd name="txL" fmla="*/ 0 w 646"/>
                  <a:gd name="txT" fmla="*/ 0 h 1861"/>
                  <a:gd name="txR" fmla="*/ 646 w 646"/>
                  <a:gd name="txB" fmla="*/ 1861 h 1861"/>
                </a:gdLst>
                <a:ahLst/>
                <a:cxnLst>
                  <a:cxn ang="0">
                    <a:pos x="0" y="0"/>
                  </a:cxn>
                  <a:cxn ang="0">
                    <a:pos x="9293" y="2799"/>
                  </a:cxn>
                  <a:cxn ang="0">
                    <a:pos x="19119" y="6384"/>
                  </a:cxn>
                  <a:cxn ang="0">
                    <a:pos x="28782" y="10612"/>
                  </a:cxn>
                  <a:cxn ang="0">
                    <a:pos x="38068" y="16015"/>
                  </a:cxn>
                  <a:cxn ang="0">
                    <a:pos x="47218" y="21851"/>
                  </a:cxn>
                  <a:cxn ang="0">
                    <a:pos x="56204" y="28934"/>
                  </a:cxn>
                  <a:cxn ang="0">
                    <a:pos x="65073" y="36604"/>
                  </a:cxn>
                  <a:cxn ang="0">
                    <a:pos x="73627" y="44990"/>
                  </a:cxn>
                  <a:cxn ang="0">
                    <a:pos x="81699" y="54321"/>
                  </a:cxn>
                  <a:cxn ang="0">
                    <a:pos x="89403" y="64176"/>
                  </a:cxn>
                  <a:cxn ang="0">
                    <a:pos x="96437" y="74688"/>
                  </a:cxn>
                  <a:cxn ang="0">
                    <a:pos x="102767" y="86173"/>
                  </a:cxn>
                  <a:cxn ang="0">
                    <a:pos x="108474" y="98041"/>
                  </a:cxn>
                  <a:cxn ang="0">
                    <a:pos x="113753" y="110904"/>
                  </a:cxn>
                  <a:cxn ang="0">
                    <a:pos x="118177" y="124306"/>
                  </a:cxn>
                  <a:cxn ang="0">
                    <a:pos x="121290" y="138059"/>
                  </a:cxn>
                  <a:cxn ang="0">
                    <a:pos x="123896" y="152610"/>
                  </a:cxn>
                  <a:cxn ang="0">
                    <a:pos x="125536" y="167712"/>
                  </a:cxn>
                  <a:cxn ang="0">
                    <a:pos x="126247" y="183317"/>
                  </a:cxn>
                  <a:cxn ang="0">
                    <a:pos x="125806" y="199500"/>
                  </a:cxn>
                  <a:cxn ang="0">
                    <a:pos x="124345" y="214195"/>
                  </a:cxn>
                  <a:cxn ang="0">
                    <a:pos x="121743" y="228798"/>
                  </a:cxn>
                  <a:cxn ang="0">
                    <a:pos x="118701" y="242620"/>
                  </a:cxn>
                  <a:cxn ang="0">
                    <a:pos x="114329" y="255872"/>
                  </a:cxn>
                  <a:cxn ang="0">
                    <a:pos x="109646" y="268341"/>
                  </a:cxn>
                  <a:cxn ang="0">
                    <a:pos x="104172" y="280241"/>
                  </a:cxn>
                  <a:cxn ang="0">
                    <a:pos x="97707" y="291400"/>
                  </a:cxn>
                  <a:cxn ang="0">
                    <a:pos x="91107" y="302086"/>
                  </a:cxn>
                  <a:cxn ang="0">
                    <a:pos x="83664" y="312017"/>
                  </a:cxn>
                  <a:cxn ang="0">
                    <a:pos x="75764" y="320957"/>
                  </a:cxn>
                  <a:cxn ang="0">
                    <a:pos x="67367" y="329385"/>
                  </a:cxn>
                  <a:cxn ang="0">
                    <a:pos x="59013" y="337049"/>
                  </a:cxn>
                  <a:cxn ang="0">
                    <a:pos x="49749" y="343886"/>
                  </a:cxn>
                  <a:cxn ang="0">
                    <a:pos x="40187" y="350265"/>
                  </a:cxn>
                  <a:cxn ang="0">
                    <a:pos x="30452" y="355603"/>
                  </a:cxn>
                  <a:cxn ang="0">
                    <a:pos x="20244" y="360136"/>
                  </a:cxn>
                  <a:cxn ang="0">
                    <a:pos x="10300" y="364116"/>
                  </a:cxn>
                  <a:cxn ang="0">
                    <a:pos x="0" y="367049"/>
                  </a:cxn>
                  <a:cxn ang="0">
                    <a:pos x="0" y="0"/>
                  </a:cxn>
                </a:cxnLst>
                <a:rect l="txL" t="txT" r="txR" b="tx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alpha val="100000"/>
                    </a:schemeClr>
                  </a:gs>
                  <a:gs pos="100000">
                    <a:srgbClr val="CFDBDF">
                      <a:alpha val="100000"/>
                    </a:srgbClr>
                  </a:gs>
                </a:gsLst>
                <a:lin ang="0" scaled="1"/>
                <a:tileRect/>
              </a:gradFill>
              <a:ln w="6350">
                <a:noFill/>
              </a:ln>
            </p:spPr>
            <p:txBody>
              <a:bodyPr/>
              <a:p>
                <a:endParaRPr lang="zh-CN" altLang="en-US"/>
              </a:p>
            </p:txBody>
          </p:sp>
        </p:grpSp>
        <p:grpSp>
          <p:nvGrpSpPr>
            <p:cNvPr id="25615" name="Group 11"/>
            <p:cNvGrpSpPr/>
            <p:nvPr/>
          </p:nvGrpSpPr>
          <p:grpSpPr>
            <a:xfrm>
              <a:off x="3884613" y="2786063"/>
              <a:ext cx="1339850" cy="1338262"/>
              <a:chOff x="2016" y="1920"/>
              <a:chExt cx="1680" cy="1680"/>
            </a:xfrm>
          </p:grpSpPr>
          <p:sp>
            <p:nvSpPr>
              <p:cNvPr id="25620" name="Oval 12"/>
              <p:cNvSpPr/>
              <p:nvPr/>
            </p:nvSpPr>
            <p:spPr>
              <a:xfrm>
                <a:off x="2016" y="1920"/>
                <a:ext cx="1680" cy="1680"/>
              </a:xfrm>
              <a:prstGeom prst="ellipse">
                <a:avLst/>
              </a:prstGeom>
              <a:gradFill rotWithShape="1">
                <a:gsLst>
                  <a:gs pos="0">
                    <a:srgbClr val="F14343"/>
                  </a:gs>
                  <a:gs pos="100000">
                    <a:srgbClr val="922929"/>
                  </a:gs>
                </a:gsLst>
                <a:lin ang="5400000" scaled="1"/>
                <a:tileRect/>
              </a:gradFill>
              <a:ln w="25400" cap="flat" cmpd="sng">
                <a:solidFill>
                  <a:schemeClr val="bg1"/>
                </a:solidFill>
                <a:prstDash val="solid"/>
                <a:headEnd type="none" w="med" len="med"/>
                <a:tailEnd type="none" w="med" len="med"/>
              </a:ln>
            </p:spPr>
            <p:txBody>
              <a:bodyPr wrap="none" anchor="ctr" anchorCtr="0"/>
              <a:p>
                <a:endParaRPr lang="zh-CN" altLang="zh-CN" dirty="0">
                  <a:latin typeface="Arial" panose="020B0604020202020204" pitchFamily="34" charset="0"/>
                </a:endParaRPr>
              </a:p>
            </p:txBody>
          </p:sp>
          <p:sp>
            <p:nvSpPr>
              <p:cNvPr id="25621" name="Freeform 13"/>
              <p:cNvSpPr/>
              <p:nvPr/>
            </p:nvSpPr>
            <p:spPr>
              <a:xfrm>
                <a:off x="2208" y="1948"/>
                <a:ext cx="1296" cy="634"/>
              </a:xfrm>
              <a:custGeom>
                <a:avLst/>
                <a:gdLst>
                  <a:gd name="txL" fmla="*/ 0 w 1321"/>
                  <a:gd name="txT" fmla="*/ 0 h 712"/>
                  <a:gd name="txR" fmla="*/ 1321 w 1321"/>
                  <a:gd name="txB" fmla="*/ 712 h 712"/>
                </a:gdLst>
                <a:ahLst/>
                <a:cxnLst>
                  <a:cxn ang="0">
                    <a:pos x="922" y="49"/>
                  </a:cxn>
                  <a:cxn ang="0">
                    <a:pos x="934" y="54"/>
                  </a:cxn>
                  <a:cxn ang="0">
                    <a:pos x="937" y="60"/>
                  </a:cxn>
                  <a:cxn ang="0">
                    <a:pos x="932" y="64"/>
                  </a:cxn>
                  <a:cxn ang="0">
                    <a:pos x="920" y="68"/>
                  </a:cxn>
                  <a:cxn ang="0">
                    <a:pos x="902" y="72"/>
                  </a:cxn>
                  <a:cxn ang="0">
                    <a:pos x="878" y="75"/>
                  </a:cxn>
                  <a:cxn ang="0">
                    <a:pos x="848" y="77"/>
                  </a:cxn>
                  <a:cxn ang="0">
                    <a:pos x="813" y="81"/>
                  </a:cxn>
                  <a:cxn ang="0">
                    <a:pos x="774" y="83"/>
                  </a:cxn>
                  <a:cxn ang="0">
                    <a:pos x="731" y="84"/>
                  </a:cxn>
                  <a:cxn ang="0">
                    <a:pos x="686" y="85"/>
                  </a:cxn>
                  <a:cxn ang="0">
                    <a:pos x="636" y="87"/>
                  </a:cxn>
                  <a:cxn ang="0">
                    <a:pos x="585" y="88"/>
                  </a:cxn>
                  <a:cxn ang="0">
                    <a:pos x="564" y="89"/>
                  </a:cxn>
                  <a:cxn ang="0">
                    <a:pos x="337" y="89"/>
                  </a:cxn>
                  <a:cxn ang="0">
                    <a:pos x="334" y="89"/>
                  </a:cxn>
                  <a:cxn ang="0">
                    <a:pos x="289" y="88"/>
                  </a:cxn>
                  <a:cxn ang="0">
                    <a:pos x="247" y="87"/>
                  </a:cxn>
                  <a:cxn ang="0">
                    <a:pos x="207" y="86"/>
                  </a:cxn>
                  <a:cxn ang="0">
                    <a:pos x="168" y="84"/>
                  </a:cxn>
                  <a:cxn ang="0">
                    <a:pos x="131" y="84"/>
                  </a:cxn>
                  <a:cxn ang="0">
                    <a:pos x="102" y="82"/>
                  </a:cxn>
                  <a:cxn ang="0">
                    <a:pos x="72" y="80"/>
                  </a:cxn>
                  <a:cxn ang="0">
                    <a:pos x="49" y="78"/>
                  </a:cxn>
                  <a:cxn ang="0">
                    <a:pos x="26" y="75"/>
                  </a:cxn>
                  <a:cxn ang="0">
                    <a:pos x="18" y="72"/>
                  </a:cxn>
                  <a:cxn ang="0">
                    <a:pos x="6" y="69"/>
                  </a:cxn>
                  <a:cxn ang="0">
                    <a:pos x="0" y="65"/>
                  </a:cxn>
                  <a:cxn ang="0">
                    <a:pos x="0" y="64"/>
                  </a:cxn>
                  <a:cxn ang="0">
                    <a:pos x="4" y="60"/>
                  </a:cxn>
                  <a:cxn ang="0">
                    <a:pos x="16" y="54"/>
                  </a:cxn>
                  <a:cxn ang="0">
                    <a:pos x="33" y="46"/>
                  </a:cxn>
                  <a:cxn ang="0">
                    <a:pos x="68" y="37"/>
                  </a:cxn>
                  <a:cxn ang="0">
                    <a:pos x="106" y="29"/>
                  </a:cxn>
                  <a:cxn ang="0">
                    <a:pos x="145" y="21"/>
                  </a:cxn>
                  <a:cxn ang="0">
                    <a:pos x="191" y="15"/>
                  </a:cxn>
                  <a:cxn ang="0">
                    <a:pos x="242" y="10"/>
                  </a:cxn>
                  <a:cxn ang="0">
                    <a:pos x="294" y="5"/>
                  </a:cxn>
                  <a:cxn ang="0">
                    <a:pos x="353" y="4"/>
                  </a:cxn>
                  <a:cxn ang="0">
                    <a:pos x="412" y="4"/>
                  </a:cxn>
                  <a:cxn ang="0">
                    <a:pos x="474" y="0"/>
                  </a:cxn>
                  <a:cxn ang="0">
                    <a:pos x="474" y="0"/>
                  </a:cxn>
                  <a:cxn ang="0">
                    <a:pos x="538" y="4"/>
                  </a:cxn>
                  <a:cxn ang="0">
                    <a:pos x="600" y="4"/>
                  </a:cxn>
                  <a:cxn ang="0">
                    <a:pos x="661" y="6"/>
                  </a:cxn>
                  <a:cxn ang="0">
                    <a:pos x="717" y="11"/>
                  </a:cxn>
                  <a:cxn ang="0">
                    <a:pos x="767" y="17"/>
                  </a:cxn>
                  <a:cxn ang="0">
                    <a:pos x="814" y="24"/>
                  </a:cxn>
                  <a:cxn ang="0">
                    <a:pos x="856" y="32"/>
                  </a:cxn>
                  <a:cxn ang="0">
                    <a:pos x="892" y="40"/>
                  </a:cxn>
                  <a:cxn ang="0">
                    <a:pos x="922" y="49"/>
                  </a:cxn>
                  <a:cxn ang="0">
                    <a:pos x="922" y="49"/>
                  </a:cxn>
                </a:cxnLst>
                <a:rect l="txL" t="txT" r="txR" b="tx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alpha val="100000"/>
                    </a:schemeClr>
                  </a:gs>
                  <a:gs pos="100000">
                    <a:srgbClr val="FF3300">
                      <a:alpha val="100000"/>
                    </a:srgbClr>
                  </a:gs>
                </a:gsLst>
                <a:lin ang="5400000" scaled="1"/>
                <a:tileRect/>
              </a:gradFill>
              <a:ln w="0">
                <a:noFill/>
              </a:ln>
            </p:spPr>
            <p:txBody>
              <a:bodyPr/>
              <a:p>
                <a:endParaRPr lang="zh-CN" altLang="en-US"/>
              </a:p>
            </p:txBody>
          </p:sp>
        </p:grpSp>
        <p:sp>
          <p:nvSpPr>
            <p:cNvPr id="15" name="Text Box 14"/>
            <p:cNvSpPr txBox="1">
              <a:spLocks noChangeArrowheads="1"/>
            </p:cNvSpPr>
            <p:nvPr/>
          </p:nvSpPr>
          <p:spPr bwMode="gray">
            <a:xfrm>
              <a:off x="3750688" y="3276600"/>
              <a:ext cx="1605486" cy="521970"/>
            </a:xfrm>
            <a:prstGeom prst="rect">
              <a:avLst/>
            </a:prstGeom>
            <a:noFill/>
            <a:ln w="9525" algn="ctr">
              <a:noFill/>
              <a:miter lim="800000"/>
            </a:ln>
            <a:effectLst/>
          </p:spPr>
          <p:txBody>
            <a:bodyPr wrap="none">
              <a:spAutoFit/>
            </a:bodyPr>
            <a:lstStyle/>
            <a:p>
              <a:pPr marR="0" algn="ctr" defTabSz="914400">
                <a:buClrTx/>
                <a:buSzTx/>
                <a:buFontTx/>
                <a:buNone/>
                <a:defRPr/>
              </a:pPr>
              <a:r>
                <a:rPr kumimoji="0" lang="zh-CN" altLang="en-US" sz="2800" b="1" kern="1200" cap="none" spc="0" normalizeH="0" baseline="0" noProof="0">
                  <a:solidFill>
                    <a:srgbClr val="011EFD"/>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两线两库</a:t>
              </a:r>
              <a:endParaRPr kumimoji="0" lang="zh-CN" altLang="en-US" sz="2800" b="1" kern="1200" cap="none" spc="0" normalizeH="0" baseline="0" noProof="0">
                <a:solidFill>
                  <a:srgbClr val="011EFD"/>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endParaRPr>
            </a:p>
          </p:txBody>
        </p:sp>
        <p:sp>
          <p:nvSpPr>
            <p:cNvPr id="25617" name="Text Box 15"/>
            <p:cNvSpPr txBox="1"/>
            <p:nvPr/>
          </p:nvSpPr>
          <p:spPr>
            <a:xfrm>
              <a:off x="1810769" y="2976563"/>
              <a:ext cx="1961131" cy="398780"/>
            </a:xfrm>
            <a:prstGeom prst="rect">
              <a:avLst/>
            </a:prstGeom>
            <a:noFill/>
            <a:ln w="9525">
              <a:noFill/>
            </a:ln>
          </p:spPr>
          <p:txBody>
            <a:bodyPr wrap="none">
              <a:spAutoFit/>
            </a:bodyPr>
            <a:p>
              <a:pPr algn="r"/>
              <a:r>
                <a:rPr lang="zh-CN" altLang="en-US" sz="2000" b="1" dirty="0">
                  <a:solidFill>
                    <a:srgbClr val="011EFD"/>
                  </a:solidFill>
                  <a:latin typeface="微软雅黑" panose="020B0503020204020204" pitchFamily="34" charset="-122"/>
                  <a:ea typeface="微软雅黑" panose="020B0503020204020204" pitchFamily="34" charset="-122"/>
                </a:rPr>
                <a:t>可靠性测试基线</a:t>
              </a:r>
              <a:endParaRPr lang="zh-CN" altLang="en-US" sz="2000" b="1" dirty="0">
                <a:solidFill>
                  <a:srgbClr val="011EFD"/>
                </a:solidFill>
                <a:latin typeface="微软雅黑" panose="020B0503020204020204" pitchFamily="34" charset="-122"/>
                <a:ea typeface="微软雅黑" panose="020B0503020204020204" pitchFamily="34" charset="-122"/>
              </a:endParaRPr>
            </a:p>
          </p:txBody>
        </p:sp>
        <p:sp>
          <p:nvSpPr>
            <p:cNvPr id="25618" name="Text Box 16"/>
            <p:cNvSpPr txBox="1"/>
            <p:nvPr/>
          </p:nvSpPr>
          <p:spPr>
            <a:xfrm>
              <a:off x="5079717" y="2079246"/>
              <a:ext cx="1453066" cy="398780"/>
            </a:xfrm>
            <a:prstGeom prst="rect">
              <a:avLst/>
            </a:prstGeom>
            <a:noFill/>
            <a:ln w="9525">
              <a:noFill/>
            </a:ln>
          </p:spPr>
          <p:txBody>
            <a:bodyPr wrap="none">
              <a:spAutoFit/>
            </a:bodyPr>
            <a:p>
              <a:r>
                <a:rPr lang="zh-CN" altLang="en-US" sz="2000" b="1" dirty="0">
                  <a:solidFill>
                    <a:srgbClr val="011EFD"/>
                  </a:solidFill>
                  <a:latin typeface="微软雅黑" panose="020B0503020204020204" pitchFamily="34" charset="-122"/>
                  <a:ea typeface="微软雅黑" panose="020B0503020204020204" pitchFamily="34" charset="-122"/>
                </a:rPr>
                <a:t>故障模式库</a:t>
              </a:r>
              <a:endParaRPr lang="zh-CN" altLang="en-US" sz="2000" b="1" dirty="0">
                <a:solidFill>
                  <a:srgbClr val="011EFD"/>
                </a:solidFill>
                <a:latin typeface="微软雅黑" panose="020B0503020204020204" pitchFamily="34" charset="-122"/>
                <a:ea typeface="微软雅黑" panose="020B0503020204020204" pitchFamily="34" charset="-122"/>
              </a:endParaRPr>
            </a:p>
          </p:txBody>
        </p:sp>
        <p:sp>
          <p:nvSpPr>
            <p:cNvPr id="25619" name="Text Box 17"/>
            <p:cNvSpPr txBox="1"/>
            <p:nvPr/>
          </p:nvSpPr>
          <p:spPr>
            <a:xfrm>
              <a:off x="3431800" y="4692766"/>
              <a:ext cx="1961131" cy="398780"/>
            </a:xfrm>
            <a:prstGeom prst="rect">
              <a:avLst/>
            </a:prstGeom>
            <a:noFill/>
            <a:ln w="9525">
              <a:noFill/>
            </a:ln>
          </p:spPr>
          <p:txBody>
            <a:bodyPr wrap="none">
              <a:spAutoFit/>
            </a:bodyPr>
            <a:p>
              <a:pPr algn="r"/>
              <a:r>
                <a:rPr lang="zh-CN" altLang="en-US" sz="2000" b="1" dirty="0">
                  <a:solidFill>
                    <a:srgbClr val="011EFD"/>
                  </a:solidFill>
                  <a:latin typeface="微软雅黑" panose="020B0503020204020204" pitchFamily="34" charset="-122"/>
                  <a:ea typeface="微软雅黑" panose="020B0503020204020204" pitchFamily="34" charset="-122"/>
                </a:rPr>
                <a:t>可靠性需求基线</a:t>
              </a:r>
              <a:endParaRPr lang="zh-CN" altLang="en-US" sz="2000" b="1" dirty="0">
                <a:solidFill>
                  <a:srgbClr val="011EFD"/>
                </a:solidFill>
                <a:latin typeface="微软雅黑" panose="020B0503020204020204" pitchFamily="34" charset="-122"/>
                <a:ea typeface="微软雅黑" panose="020B0503020204020204" pitchFamily="34" charset="-122"/>
              </a:endParaRPr>
            </a:p>
          </p:txBody>
        </p:sp>
      </p:grpSp>
      <p:sp>
        <p:nvSpPr>
          <p:cNvPr id="25607" name="文本框 1"/>
          <p:cNvSpPr txBox="1"/>
          <p:nvPr/>
        </p:nvSpPr>
        <p:spPr>
          <a:xfrm>
            <a:off x="190500" y="1162050"/>
            <a:ext cx="3568700" cy="962025"/>
          </a:xfrm>
          <a:prstGeom prst="rect">
            <a:avLst/>
          </a:prstGeom>
          <a:noFill/>
          <a:ln w="9525">
            <a:noFill/>
          </a:ln>
        </p:spPr>
        <p:txBody>
          <a:bodyPr>
            <a:spAutoFit/>
          </a:bodyPr>
          <a:p>
            <a:pPr>
              <a:lnSpc>
                <a:spcPct val="150000"/>
              </a:lnSpc>
            </a:pPr>
            <a:r>
              <a:rPr lang="zh-CN" altLang="en-US" sz="2000" dirty="0">
                <a:latin typeface="微软雅黑" panose="020B0503020204020204" pitchFamily="34" charset="-122"/>
                <a:ea typeface="微软雅黑" panose="020B0503020204020204" pitchFamily="34" charset="-122"/>
              </a:rPr>
              <a:t>可靠性测试质量标准：提供了可靠性</a:t>
            </a:r>
            <a:r>
              <a:rPr lang="zh-CN" altLang="en-US" sz="2000" b="1" dirty="0">
                <a:solidFill>
                  <a:srgbClr val="FF0000"/>
                </a:solidFill>
                <a:latin typeface="微软雅黑" panose="020B0503020204020204" pitchFamily="34" charset="-122"/>
                <a:ea typeface="微软雅黑" panose="020B0503020204020204" pitchFamily="34" charset="-122"/>
              </a:rPr>
              <a:t>测试场景</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验收标准</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25608" name="文本框 24"/>
          <p:cNvSpPr txBox="1"/>
          <p:nvPr/>
        </p:nvSpPr>
        <p:spPr>
          <a:xfrm>
            <a:off x="8053388" y="1017588"/>
            <a:ext cx="3295650" cy="2120900"/>
          </a:xfrm>
          <a:prstGeom prst="rect">
            <a:avLst/>
          </a:prstGeom>
          <a:noFill/>
          <a:ln w="9525">
            <a:noFill/>
          </a:ln>
        </p:spPr>
        <p:txBody>
          <a:bodyPr>
            <a:spAutoFit/>
          </a:bodyPr>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）系统所有故障模式的集合，是评估产品</a:t>
            </a:r>
            <a:r>
              <a:rPr lang="zh-CN" altLang="en-US" b="1" dirty="0">
                <a:solidFill>
                  <a:srgbClr val="FF0000"/>
                </a:solidFill>
                <a:latin typeface="微软雅黑" panose="020B0503020204020204" pitchFamily="34" charset="-122"/>
                <a:ea typeface="微软雅黑" panose="020B0503020204020204" pitchFamily="34" charset="-122"/>
              </a:rPr>
              <a:t>故障检测、定位、恢复能力的基准</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FMEA+FTA</a:t>
            </a:r>
            <a:r>
              <a:rPr lang="zh-CN" altLang="en-US" dirty="0">
                <a:latin typeface="微软雅黑" panose="020B0503020204020204" pitchFamily="34" charset="-122"/>
                <a:ea typeface="微软雅黑" panose="020B0503020204020204" pitchFamily="34" charset="-122"/>
              </a:rPr>
              <a:t>分析开展的基础</a:t>
            </a:r>
            <a:endParaRPr lang="zh-CN" altLang="en-US" dirty="0">
              <a:latin typeface="微软雅黑" panose="020B0503020204020204" pitchFamily="34" charset="-122"/>
              <a:ea typeface="微软雅黑" panose="020B0503020204020204" pitchFamily="34" charset="-122"/>
            </a:endParaRPr>
          </a:p>
        </p:txBody>
      </p:sp>
      <p:sp>
        <p:nvSpPr>
          <p:cNvPr id="25609" name="文本框 25"/>
          <p:cNvSpPr txBox="1"/>
          <p:nvPr/>
        </p:nvSpPr>
        <p:spPr>
          <a:xfrm>
            <a:off x="188913" y="4167188"/>
            <a:ext cx="3767137" cy="1422400"/>
          </a:xfrm>
          <a:prstGeom prst="rect">
            <a:avLst/>
          </a:prstGeom>
          <a:noFill/>
          <a:ln w="9525">
            <a:noFill/>
          </a:ln>
        </p:spPr>
        <p:txBody>
          <a:bodyPr>
            <a:spAutoFit/>
          </a:bodyPr>
          <a:p>
            <a:pPr>
              <a:lnSpc>
                <a:spcPct val="150000"/>
              </a:lnSpc>
            </a:pPr>
            <a:r>
              <a:rPr lang="zh-CN" altLang="en-US" sz="2000" dirty="0">
                <a:latin typeface="微软雅黑" panose="020B0503020204020204" pitchFamily="34" charset="-122"/>
                <a:ea typeface="微软雅黑" panose="020B0503020204020204" pitchFamily="34" charset="-122"/>
              </a:rPr>
              <a:t>可靠性规划与设计标准：定义了可靠性</a:t>
            </a:r>
            <a:r>
              <a:rPr lang="zh-CN" altLang="en-US" sz="2000" b="1" dirty="0">
                <a:solidFill>
                  <a:srgbClr val="FF0000"/>
                </a:solidFill>
                <a:latin typeface="微软雅黑" panose="020B0503020204020204" pitchFamily="34" charset="-122"/>
                <a:ea typeface="微软雅黑" panose="020B0503020204020204" pitchFamily="34" charset="-122"/>
              </a:rPr>
              <a:t>设计与实现要求</a:t>
            </a:r>
            <a:r>
              <a:rPr lang="zh-CN" altLang="en-US" sz="2000" dirty="0">
                <a:latin typeface="微软雅黑" panose="020B0503020204020204" pitchFamily="34" charset="-122"/>
                <a:ea typeface="微软雅黑" panose="020B0503020204020204" pitchFamily="34" charset="-122"/>
              </a:rPr>
              <a:t>，作为技术规划以及方案设计的输入</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25610" name="文本框 26"/>
          <p:cNvSpPr txBox="1"/>
          <p:nvPr/>
        </p:nvSpPr>
        <p:spPr>
          <a:xfrm>
            <a:off x="7199313" y="4224338"/>
            <a:ext cx="4038600" cy="1476375"/>
          </a:xfrm>
          <a:prstGeom prst="rect">
            <a:avLst/>
          </a:prstGeom>
          <a:noFill/>
          <a:ln w="9525">
            <a:noFill/>
          </a:ln>
        </p:spPr>
        <p:txBody>
          <a:bodyPr>
            <a:spAutoFit/>
          </a:bodyPr>
          <a:p>
            <a:pPr>
              <a:lnSpc>
                <a:spcPct val="150000"/>
              </a:lnSpc>
            </a:pPr>
            <a:r>
              <a:rPr lang="zh-CN" altLang="en-US" sz="2000" dirty="0">
                <a:latin typeface="微软雅黑" panose="020B0503020204020204" pitchFamily="34" charset="-122"/>
                <a:ea typeface="微软雅黑" panose="020B0503020204020204" pitchFamily="34" charset="-122"/>
              </a:rPr>
              <a:t>两线两库是在可靠性实践过程中不断积累得来的，是</a:t>
            </a:r>
            <a:r>
              <a:rPr lang="zh-CN" altLang="en-US" sz="2000" b="1" dirty="0">
                <a:solidFill>
                  <a:srgbClr val="FF0000"/>
                </a:solidFill>
                <a:latin typeface="微软雅黑" panose="020B0503020204020204" pitchFamily="34" charset="-122"/>
                <a:ea typeface="微软雅黑" panose="020B0503020204020204" pitchFamily="34" charset="-122"/>
              </a:rPr>
              <a:t>经验</a:t>
            </a:r>
            <a:r>
              <a:rPr lang="zh-CN" altLang="en-US" sz="2000" dirty="0">
                <a:latin typeface="微软雅黑" panose="020B0503020204020204" pitchFamily="34" charset="-122"/>
                <a:ea typeface="微软雅黑" panose="020B0503020204020204" pitchFamily="34" charset="-122"/>
              </a:rPr>
              <a:t>也是</a:t>
            </a:r>
            <a:r>
              <a:rPr lang="zh-CN" altLang="en-US" sz="2000" b="1" dirty="0">
                <a:solidFill>
                  <a:srgbClr val="FF0000"/>
                </a:solidFill>
                <a:latin typeface="微软雅黑" panose="020B0503020204020204" pitchFamily="34" charset="-122"/>
                <a:ea typeface="微软雅黑" panose="020B0503020204020204" pitchFamily="34" charset="-122"/>
              </a:rPr>
              <a:t>准则</a:t>
            </a:r>
            <a:r>
              <a:rPr lang="zh-CN" altLang="en-US" sz="2000" dirty="0">
                <a:latin typeface="微软雅黑" panose="020B0503020204020204" pitchFamily="34" charset="-122"/>
                <a:ea typeface="微软雅黑" panose="020B0503020204020204" pitchFamily="34" charset="-122"/>
              </a:rPr>
              <a:t>。是需要持续维护和完善的</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2" name="Text Box 17"/>
          <p:cNvSpPr txBox="1"/>
          <p:nvPr/>
        </p:nvSpPr>
        <p:spPr>
          <a:xfrm>
            <a:off x="4421588" y="4675303"/>
            <a:ext cx="2214880" cy="398780"/>
          </a:xfrm>
          <a:prstGeom prst="rect">
            <a:avLst/>
          </a:prstGeom>
          <a:noFill/>
          <a:ln w="9525">
            <a:noFill/>
          </a:ln>
        </p:spPr>
        <p:txBody>
          <a:bodyPr wrap="none">
            <a:spAutoFit/>
          </a:bodyPr>
          <a:p>
            <a:pPr algn="r"/>
            <a:r>
              <a:rPr lang="zh-CN" altLang="en-US" sz="2000" b="1" dirty="0">
                <a:solidFill>
                  <a:srgbClr val="011EFD"/>
                </a:solidFill>
                <a:latin typeface="微软雅黑" panose="020B0503020204020204" pitchFamily="34" charset="-122"/>
                <a:ea typeface="微软雅黑" panose="020B0503020204020204" pitchFamily="34" charset="-122"/>
              </a:rPr>
              <a:t>可靠性设计准则库</a:t>
            </a:r>
            <a:endParaRPr lang="zh-CN" altLang="en-US" sz="2000" b="1" dirty="0">
              <a:solidFill>
                <a:srgbClr val="011EF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627"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6628"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26629" name="图片 8"/>
          <p:cNvPicPr>
            <a:picLocks noChangeAspect="1"/>
          </p:cNvPicPr>
          <p:nvPr/>
        </p:nvPicPr>
        <p:blipFill>
          <a:blip r:embed="rId2"/>
          <a:stretch>
            <a:fillRect/>
          </a:stretch>
        </p:blipFill>
        <p:spPr>
          <a:xfrm>
            <a:off x="9736138" y="19050"/>
            <a:ext cx="1706562" cy="590550"/>
          </a:xfrm>
          <a:prstGeom prst="rect">
            <a:avLst/>
          </a:prstGeom>
          <a:noFill/>
          <a:ln w="9525">
            <a:noFill/>
          </a:ln>
        </p:spPr>
      </p:pic>
      <p:sp>
        <p:nvSpPr>
          <p:cNvPr id="26630" name="文本框 9"/>
          <p:cNvSpPr/>
          <p:nvPr/>
        </p:nvSpPr>
        <p:spPr>
          <a:xfrm>
            <a:off x="9396413" y="619283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6631" name="TextBox 1"/>
          <p:cNvSpPr/>
          <p:nvPr/>
        </p:nvSpPr>
        <p:spPr>
          <a:xfrm>
            <a:off x="31750" y="46038"/>
            <a:ext cx="7545388" cy="646112"/>
          </a:xfrm>
          <a:prstGeom prst="rect">
            <a:avLst/>
          </a:prstGeom>
          <a:noFill/>
          <a:ln w="9525">
            <a:noFill/>
          </a:ln>
        </p:spPr>
        <p:txBody>
          <a:bodyPr>
            <a:spAutoFit/>
          </a:bodyPr>
          <a:p>
            <a:pPr eaLnBrk="1" hangingPunct="1"/>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FRACAS</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26632" name="文本框 9"/>
          <p:cNvSpPr txBox="1"/>
          <p:nvPr/>
        </p:nvSpPr>
        <p:spPr>
          <a:xfrm>
            <a:off x="61913" y="696913"/>
            <a:ext cx="5591175" cy="3800475"/>
          </a:xfrm>
          <a:prstGeom prst="rect">
            <a:avLst/>
          </a:prstGeom>
          <a:noFill/>
          <a:ln w="9525">
            <a:noFill/>
          </a:ln>
        </p:spPr>
        <p:txBody>
          <a:bodyPr>
            <a:spAutoFit/>
          </a:bodyPr>
          <a:p>
            <a:pPr marL="342900" indent="-342900" eaLnBrk="1" hangingPunct="1">
              <a:lnSpc>
                <a:spcPct val="145000"/>
              </a:lnSpc>
              <a:spcBef>
                <a:spcPct val="50000"/>
              </a:spcBef>
              <a:buSzPct val="100000"/>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FRACAS </a:t>
            </a:r>
            <a:r>
              <a:rPr lang="zh-CN" altLang="en-US" dirty="0">
                <a:latin typeface="微软雅黑" panose="020B0503020204020204" pitchFamily="34" charset="-122"/>
                <a:ea typeface="微软雅黑" panose="020B0503020204020204" pitchFamily="34" charset="-122"/>
              </a:rPr>
              <a:t>的英文全称是</a:t>
            </a:r>
            <a:r>
              <a:rPr lang="en-US" altLang="zh-CN" dirty="0">
                <a:solidFill>
                  <a:srgbClr val="FF0000"/>
                </a:solidFill>
                <a:latin typeface="微软雅黑" panose="020B0503020204020204" pitchFamily="34" charset="-122"/>
                <a:ea typeface="微软雅黑" panose="020B0503020204020204" pitchFamily="34" charset="-122"/>
              </a:rPr>
              <a:t>F</a:t>
            </a:r>
            <a:r>
              <a:rPr lang="en-US" altLang="zh-CN" dirty="0">
                <a:latin typeface="微软雅黑" panose="020B0503020204020204" pitchFamily="34" charset="-122"/>
                <a:ea typeface="微软雅黑" panose="020B0503020204020204" pitchFamily="34" charset="-122"/>
              </a:rPr>
              <a:t>ailure </a:t>
            </a:r>
            <a:r>
              <a:rPr lang="en-US" altLang="zh-CN" dirty="0">
                <a:solidFill>
                  <a:srgbClr val="FF0000"/>
                </a:solidFill>
                <a:latin typeface="微软雅黑" panose="020B0503020204020204" pitchFamily="34" charset="-122"/>
                <a:ea typeface="微软雅黑" panose="020B0503020204020204" pitchFamily="34" charset="-122"/>
              </a:rPr>
              <a:t>R</a:t>
            </a:r>
            <a:r>
              <a:rPr lang="en-US" altLang="zh-CN" dirty="0">
                <a:latin typeface="微软雅黑" panose="020B0503020204020204" pitchFamily="34" charset="-122"/>
                <a:ea typeface="微软雅黑" panose="020B0503020204020204" pitchFamily="34" charset="-122"/>
              </a:rPr>
              <a:t>eporting, Analysis and </a:t>
            </a:r>
            <a:r>
              <a:rPr lang="en-US" altLang="zh-CN" dirty="0">
                <a:solidFill>
                  <a:srgbClr val="FF0000"/>
                </a:solidFill>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rPr>
              <a:t>orrective </a:t>
            </a:r>
            <a:r>
              <a:rPr lang="en-US" altLang="zh-CN" dirty="0">
                <a:solidFill>
                  <a:srgbClr val="FF0000"/>
                </a:solidFill>
                <a:latin typeface="微软雅黑" panose="020B0503020204020204" pitchFamily="34" charset="-122"/>
                <a:ea typeface="微软雅黑" panose="020B0503020204020204" pitchFamily="34" charset="-122"/>
              </a:rPr>
              <a:t>A</a:t>
            </a:r>
            <a:r>
              <a:rPr lang="en-US" altLang="zh-CN" dirty="0">
                <a:latin typeface="微软雅黑" panose="020B0503020204020204" pitchFamily="34" charset="-122"/>
                <a:ea typeface="微软雅黑" panose="020B0503020204020204" pitchFamily="34" charset="-122"/>
              </a:rPr>
              <a:t>ction </a:t>
            </a:r>
            <a:r>
              <a:rPr lang="en-US" altLang="zh-CN" dirty="0">
                <a:solidFill>
                  <a:srgbClr val="FF0000"/>
                </a:solidFill>
                <a:latin typeface="微软雅黑" panose="020B0503020204020204" pitchFamily="34" charset="-122"/>
                <a:ea typeface="微软雅黑" panose="020B0503020204020204" pitchFamily="34" charset="-122"/>
              </a:rPr>
              <a:t>S</a:t>
            </a:r>
            <a:r>
              <a:rPr lang="en-US" altLang="zh-CN" dirty="0">
                <a:latin typeface="微软雅黑" panose="020B0503020204020204" pitchFamily="34" charset="-122"/>
                <a:ea typeface="微软雅黑" panose="020B0503020204020204" pitchFamily="34" charset="-122"/>
              </a:rPr>
              <a:t>ystem,</a:t>
            </a:r>
            <a:r>
              <a:rPr lang="zh-CN" altLang="en-US" dirty="0">
                <a:latin typeface="微软雅黑" panose="020B0503020204020204" pitchFamily="34" charset="-122"/>
                <a:ea typeface="微软雅黑" panose="020B0503020204020204" pitchFamily="34" charset="-122"/>
              </a:rPr>
              <a:t>也就是我们所说的</a:t>
            </a:r>
            <a:r>
              <a:rPr lang="zh-CN" altLang="en-US" b="1" dirty="0">
                <a:solidFill>
                  <a:srgbClr val="FF0000"/>
                </a:solidFill>
                <a:latin typeface="微软雅黑" panose="020B0503020204020204" pitchFamily="34" charset="-122"/>
                <a:ea typeface="微软雅黑" panose="020B0503020204020204" pitchFamily="34" charset="-122"/>
              </a:rPr>
              <a:t>故障报告、分析和纠正措施系统</a:t>
            </a:r>
            <a:r>
              <a:rPr lang="zh-CN" altLang="en-US" dirty="0">
                <a:latin typeface="微软雅黑" panose="020B0503020204020204" pitchFamily="34" charset="-122"/>
                <a:ea typeface="微软雅黑" panose="020B0503020204020204" pitchFamily="34" charset="-122"/>
              </a:rPr>
              <a:t>，也称故障闭环管理系统，另外有多种称法，如“归零管理”、“</a:t>
            </a:r>
            <a:r>
              <a:rPr lang="en-US" altLang="zh-CN" dirty="0">
                <a:latin typeface="微软雅黑" panose="020B0503020204020204" pitchFamily="34" charset="-122"/>
                <a:ea typeface="微软雅黑" panose="020B0503020204020204" pitchFamily="34" charset="-122"/>
              </a:rPr>
              <a:t>PRACAS”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8D”</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pPr marL="342900" indent="-342900" eaLnBrk="1" hangingPunct="1">
              <a:lnSpc>
                <a:spcPct val="145000"/>
              </a:lnSpc>
              <a:spcBef>
                <a:spcPct val="50000"/>
              </a:spcBef>
              <a:buSzPct val="10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利用“</a:t>
            </a:r>
            <a:r>
              <a:rPr lang="zh-CN" altLang="en-US" b="1" dirty="0">
                <a:solidFill>
                  <a:srgbClr val="FF0000"/>
                </a:solidFill>
                <a:latin typeface="微软雅黑" panose="020B0503020204020204" pitchFamily="34" charset="-122"/>
                <a:ea typeface="微软雅黑" panose="020B0503020204020204" pitchFamily="34" charset="-122"/>
              </a:rPr>
              <a:t>信息反馈、闭环控制”</a:t>
            </a:r>
            <a:r>
              <a:rPr lang="zh-CN" altLang="en-US" dirty="0">
                <a:latin typeface="微软雅黑" panose="020B0503020204020204" pitchFamily="34" charset="-122"/>
                <a:ea typeface="微软雅黑" panose="020B0503020204020204" pitchFamily="34" charset="-122"/>
              </a:rPr>
              <a:t>原理，通过一套规范化的程序，使发生的故障能够得到及时报告和纠正，实现</a:t>
            </a:r>
            <a:r>
              <a:rPr lang="zh-CN" altLang="en-US" b="1" dirty="0">
                <a:solidFill>
                  <a:srgbClr val="FF0000"/>
                </a:solidFill>
                <a:latin typeface="微软雅黑" panose="020B0503020204020204" pitchFamily="34" charset="-122"/>
                <a:ea typeface="微软雅黑" panose="020B0503020204020204" pitchFamily="34" charset="-122"/>
              </a:rPr>
              <a:t>可靠性增长</a:t>
            </a:r>
            <a:r>
              <a:rPr lang="zh-CN" altLang="en-US" dirty="0">
                <a:latin typeface="微软雅黑" panose="020B0503020204020204" pitchFamily="34" charset="-122"/>
                <a:ea typeface="微软雅黑" panose="020B0503020204020204" pitchFamily="34" charset="-122"/>
              </a:rPr>
              <a:t>，达到可靠性和可维护性预期目标，防止</a:t>
            </a:r>
            <a:r>
              <a:rPr lang="zh-CN" altLang="en-US" b="1" dirty="0">
                <a:solidFill>
                  <a:srgbClr val="FF0000"/>
                </a:solidFill>
                <a:latin typeface="微软雅黑" panose="020B0503020204020204" pitchFamily="34" charset="-122"/>
                <a:ea typeface="微软雅黑" panose="020B0503020204020204" pitchFamily="34" charset="-122"/>
              </a:rPr>
              <a:t>故障再现</a:t>
            </a:r>
            <a:endParaRPr lang="en-US" altLang="zh-CN" b="1" dirty="0">
              <a:solidFill>
                <a:srgbClr val="FF0000"/>
              </a:solidFill>
              <a:latin typeface="微软雅黑" panose="020B0503020204020204" pitchFamily="34" charset="-122"/>
              <a:ea typeface="微软雅黑" panose="020B0503020204020204" pitchFamily="34" charset="-122"/>
            </a:endParaRPr>
          </a:p>
        </p:txBody>
      </p:sp>
      <p:pic>
        <p:nvPicPr>
          <p:cNvPr id="26633" name="Picture 871"/>
          <p:cNvPicPr preferRelativeResize="0"/>
          <p:nvPr/>
        </p:nvPicPr>
        <p:blipFill>
          <a:blip r:embed="rId3"/>
          <a:stretch>
            <a:fillRect/>
          </a:stretch>
        </p:blipFill>
        <p:spPr>
          <a:xfrm>
            <a:off x="5761038" y="704850"/>
            <a:ext cx="5668962" cy="3590925"/>
          </a:xfrm>
          <a:prstGeom prst="rect">
            <a:avLst/>
          </a:prstGeom>
          <a:noFill/>
          <a:ln w="9525">
            <a:noFill/>
          </a:ln>
        </p:spPr>
      </p:pic>
      <p:sp>
        <p:nvSpPr>
          <p:cNvPr id="26634" name="文本框 10"/>
          <p:cNvSpPr txBox="1"/>
          <p:nvPr/>
        </p:nvSpPr>
        <p:spPr>
          <a:xfrm>
            <a:off x="61913" y="5199063"/>
            <a:ext cx="11217275" cy="1252537"/>
          </a:xfrm>
          <a:prstGeom prst="rect">
            <a:avLst/>
          </a:prstGeom>
          <a:noFill/>
          <a:ln w="9525">
            <a:noFill/>
          </a:ln>
        </p:spPr>
        <p:txBody>
          <a:bodyPr>
            <a:spAutoFit/>
          </a:bodyPr>
          <a:p>
            <a:pPr indent="360680" eaLnBrk="1" hangingPunct="1">
              <a:lnSpc>
                <a:spcPct val="145000"/>
              </a:lnSpc>
              <a:spcBef>
                <a:spcPct val="50000"/>
              </a:spcBef>
              <a:buSzPct val="10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建立故障报告、分析和纠正措施系统（</a:t>
            </a:r>
            <a:r>
              <a:rPr lang="en-US" altLang="zh-CN" dirty="0">
                <a:latin typeface="微软雅黑" panose="020B0503020204020204" pitchFamily="34" charset="-122"/>
                <a:ea typeface="微软雅黑" panose="020B0503020204020204" pitchFamily="34" charset="-122"/>
              </a:rPr>
              <a:t>FRACAS</a:t>
            </a:r>
            <a:r>
              <a:rPr lang="zh-CN" altLang="en-US" dirty="0">
                <a:latin typeface="微软雅黑" panose="020B0503020204020204" pitchFamily="34" charset="-122"/>
                <a:ea typeface="微软雅黑" panose="020B0503020204020204" pitchFamily="34" charset="-122"/>
              </a:rPr>
              <a:t>）的目的是及时报告产品的故障，分析故障原因，制定和实施有效的纠正措施，以防止故障再现，改善其可靠性和可维护性－－－－中华人民共和国国家</a:t>
            </a:r>
            <a:r>
              <a:rPr lang="zh-CN" altLang="en-US" b="1" dirty="0">
                <a:solidFill>
                  <a:srgbClr val="FF0000"/>
                </a:solidFill>
                <a:latin typeface="微软雅黑" panose="020B0503020204020204" pitchFamily="34" charset="-122"/>
                <a:ea typeface="微软雅黑" panose="020B0503020204020204" pitchFamily="34" charset="-122"/>
              </a:rPr>
              <a:t>军用标准</a:t>
            </a:r>
            <a:r>
              <a:rPr lang="en-US" altLang="zh-CN" dirty="0">
                <a:latin typeface="微软雅黑" panose="020B0503020204020204" pitchFamily="34" charset="-122"/>
                <a:ea typeface="微软雅黑" panose="020B0503020204020204" pitchFamily="34" charset="-122"/>
              </a:rPr>
              <a:t>(GJB 841-90)</a:t>
            </a:r>
            <a:endParaRPr lang="en-US" altLang="zh-CN" dirty="0">
              <a:latin typeface="微软雅黑" panose="020B0503020204020204" pitchFamily="34" charset="-122"/>
              <a:ea typeface="微软雅黑" panose="020B0503020204020204" pitchFamily="34" charset="-122"/>
            </a:endParaRPr>
          </a:p>
        </p:txBody>
      </p:sp>
      <p:sp>
        <p:nvSpPr>
          <p:cNvPr id="26635" name="文本框 12"/>
          <p:cNvSpPr txBox="1"/>
          <p:nvPr/>
        </p:nvSpPr>
        <p:spPr>
          <a:xfrm>
            <a:off x="71438" y="4337050"/>
            <a:ext cx="11337925" cy="850900"/>
          </a:xfrm>
          <a:prstGeom prst="rect">
            <a:avLst/>
          </a:prstGeom>
          <a:noFill/>
          <a:ln w="9525">
            <a:noFill/>
          </a:ln>
        </p:spPr>
        <p:txBody>
          <a:bodyPr>
            <a:spAutoFit/>
          </a:bodyPr>
          <a:p>
            <a:pPr indent="360680" eaLnBrk="1" hangingPunct="1">
              <a:lnSpc>
                <a:spcPct val="145000"/>
              </a:lnSpc>
              <a:spcBef>
                <a:spcPct val="50000"/>
              </a:spcBef>
              <a:buSzPct val="10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通过</a:t>
            </a:r>
            <a:r>
              <a:rPr lang="en-US" altLang="zh-CN" dirty="0">
                <a:latin typeface="微软雅黑" panose="020B0503020204020204" pitchFamily="34" charset="-122"/>
                <a:ea typeface="微软雅黑" panose="020B0503020204020204" pitchFamily="34" charset="-122"/>
              </a:rPr>
              <a:t>FRACAS</a:t>
            </a:r>
            <a:r>
              <a:rPr lang="zh-CN" altLang="en-US" dirty="0">
                <a:latin typeface="微软雅黑" panose="020B0503020204020204" pitchFamily="34" charset="-122"/>
                <a:ea typeface="微软雅黑" panose="020B0503020204020204" pitchFamily="34" charset="-122"/>
              </a:rPr>
              <a:t>建立企业问题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故障信息数据库，为可靠性分析与设计，可维护性策略，硬件备件策略提供</a:t>
            </a:r>
            <a:r>
              <a:rPr lang="zh-CN" altLang="en-US" b="1" dirty="0">
                <a:solidFill>
                  <a:srgbClr val="FF0000"/>
                </a:solidFill>
                <a:latin typeface="微软雅黑" panose="020B0503020204020204" pitchFamily="34" charset="-122"/>
                <a:ea typeface="微软雅黑" panose="020B0503020204020204" pitchFamily="34" charset="-122"/>
              </a:rPr>
              <a:t>数据依据</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7651"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7652" name="文本框 9"/>
          <p:cNvSpPr/>
          <p:nvPr/>
        </p:nvSpPr>
        <p:spPr>
          <a:xfrm>
            <a:off x="9396413" y="619283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7653" name="TextBox 1"/>
          <p:cNvSpPr/>
          <p:nvPr/>
        </p:nvSpPr>
        <p:spPr>
          <a:xfrm>
            <a:off x="31750" y="46038"/>
            <a:ext cx="7545388" cy="646112"/>
          </a:xfrm>
          <a:prstGeom prst="rect">
            <a:avLst/>
          </a:prstGeom>
          <a:noFill/>
          <a:ln w="9525">
            <a:noFill/>
          </a:ln>
        </p:spPr>
        <p:txBody>
          <a:bodyPr>
            <a:spAutoFit/>
          </a:bodyPr>
          <a:p>
            <a:pPr eaLnBrk="1" hangingPunct="1"/>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FRACAS</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grpSp>
        <p:nvGrpSpPr>
          <p:cNvPr id="27654" name="Group 942"/>
          <p:cNvGrpSpPr/>
          <p:nvPr/>
        </p:nvGrpSpPr>
        <p:grpSpPr>
          <a:xfrm>
            <a:off x="173038" y="935038"/>
            <a:ext cx="7893050" cy="4038600"/>
            <a:chOff x="240" y="1296"/>
            <a:chExt cx="5280" cy="2544"/>
          </a:xfrm>
        </p:grpSpPr>
        <p:sp>
          <p:nvSpPr>
            <p:cNvPr id="27659" name="Rectangle 943"/>
            <p:cNvSpPr/>
            <p:nvPr/>
          </p:nvSpPr>
          <p:spPr>
            <a:xfrm>
              <a:off x="240" y="1296"/>
              <a:ext cx="576" cy="2544"/>
            </a:xfrm>
            <a:prstGeom prst="rect">
              <a:avLst/>
            </a:prstGeom>
            <a:solidFill>
              <a:srgbClr val="99CCFF"/>
            </a:solidFill>
            <a:ln w="9525" cap="flat" cmpd="sng">
              <a:solidFill>
                <a:srgbClr val="000000"/>
              </a:solidFill>
              <a:prstDash val="solid"/>
              <a:miter/>
              <a:headEnd type="none" w="med" len="med"/>
              <a:tailEnd type="none" w="med" len="med"/>
            </a:ln>
          </p:spPr>
          <p:txBody>
            <a:bodyPr wrap="none" anchor="ctr" anchorCtr="0"/>
            <a:p>
              <a:pPr algn="ctr">
                <a:buSzPct val="100000"/>
              </a:pPr>
              <a:r>
                <a:rPr lang="en-US" altLang="zh-CN" sz="2400" dirty="0">
                  <a:latin typeface="华文中宋" panose="02010600040101010101" pitchFamily="2" charset="-122"/>
                  <a:ea typeface="华文中宋" panose="02010600040101010101" pitchFamily="2" charset="-122"/>
                </a:rPr>
                <a:t>F</a:t>
              </a:r>
              <a:endParaRPr lang="en-US" altLang="zh-CN" sz="2400" dirty="0">
                <a:latin typeface="华文中宋" panose="02010600040101010101" pitchFamily="2" charset="-122"/>
                <a:ea typeface="华文中宋" panose="02010600040101010101" pitchFamily="2" charset="-122"/>
              </a:endParaRPr>
            </a:p>
            <a:p>
              <a:pPr algn="ctr">
                <a:buSzPct val="100000"/>
              </a:pPr>
              <a:r>
                <a:rPr lang="en-US" altLang="zh-CN" sz="2400" dirty="0">
                  <a:latin typeface="华文中宋" panose="02010600040101010101" pitchFamily="2" charset="-122"/>
                  <a:ea typeface="华文中宋" panose="02010600040101010101" pitchFamily="2" charset="-122"/>
                </a:rPr>
                <a:t>R</a:t>
              </a:r>
              <a:endParaRPr lang="en-US" altLang="zh-CN" sz="2400" dirty="0">
                <a:latin typeface="华文中宋" panose="02010600040101010101" pitchFamily="2" charset="-122"/>
                <a:ea typeface="华文中宋" panose="02010600040101010101" pitchFamily="2" charset="-122"/>
              </a:endParaRPr>
            </a:p>
            <a:p>
              <a:pPr algn="ctr">
                <a:buSzPct val="100000"/>
              </a:pPr>
              <a:r>
                <a:rPr lang="en-US" altLang="zh-CN" sz="2400" dirty="0">
                  <a:latin typeface="华文中宋" panose="02010600040101010101" pitchFamily="2" charset="-122"/>
                  <a:ea typeface="华文中宋" panose="02010600040101010101" pitchFamily="2" charset="-122"/>
                </a:rPr>
                <a:t>C</a:t>
              </a:r>
              <a:endParaRPr lang="en-US" altLang="zh-CN" sz="2400" dirty="0">
                <a:latin typeface="华文中宋" panose="02010600040101010101" pitchFamily="2" charset="-122"/>
                <a:ea typeface="华文中宋" panose="02010600040101010101" pitchFamily="2" charset="-122"/>
              </a:endParaRPr>
            </a:p>
            <a:p>
              <a:pPr algn="ctr">
                <a:buSzPct val="100000"/>
              </a:pPr>
              <a:r>
                <a:rPr lang="en-US" altLang="zh-CN" sz="2400" dirty="0">
                  <a:latin typeface="华文中宋" panose="02010600040101010101" pitchFamily="2" charset="-122"/>
                  <a:ea typeface="华文中宋" panose="02010600040101010101" pitchFamily="2" charset="-122"/>
                </a:rPr>
                <a:t>A</a:t>
              </a:r>
              <a:endParaRPr lang="en-US" altLang="zh-CN" sz="2400" dirty="0">
                <a:latin typeface="华文中宋" panose="02010600040101010101" pitchFamily="2" charset="-122"/>
                <a:ea typeface="华文中宋" panose="02010600040101010101" pitchFamily="2" charset="-122"/>
              </a:endParaRPr>
            </a:p>
            <a:p>
              <a:pPr algn="ctr">
                <a:buSzPct val="100000"/>
              </a:pPr>
              <a:r>
                <a:rPr lang="en-US" altLang="zh-CN" sz="2400" dirty="0">
                  <a:latin typeface="华文中宋" panose="02010600040101010101" pitchFamily="2" charset="-122"/>
                  <a:ea typeface="华文中宋" panose="02010600040101010101" pitchFamily="2" charset="-122"/>
                </a:rPr>
                <a:t>S</a:t>
              </a:r>
              <a:endParaRPr lang="en-US" altLang="zh-CN" sz="2400" dirty="0">
                <a:latin typeface="华文中宋" panose="02010600040101010101" pitchFamily="2" charset="-122"/>
                <a:ea typeface="华文中宋" panose="02010600040101010101" pitchFamily="2" charset="-122"/>
              </a:endParaRPr>
            </a:p>
            <a:p>
              <a:pPr algn="ctr">
                <a:buSzPct val="100000"/>
              </a:pPr>
              <a:endParaRPr lang="en-US" altLang="zh-CN" sz="2400" dirty="0">
                <a:latin typeface="华文中宋" panose="02010600040101010101" pitchFamily="2" charset="-122"/>
                <a:ea typeface="华文中宋" panose="02010600040101010101" pitchFamily="2" charset="-122"/>
              </a:endParaRPr>
            </a:p>
            <a:p>
              <a:pPr algn="ctr">
                <a:buSzPct val="100000"/>
              </a:pPr>
              <a:r>
                <a:rPr lang="zh-CN" altLang="en-US" sz="2400" dirty="0">
                  <a:latin typeface="华文中宋" panose="02010600040101010101" pitchFamily="2" charset="-122"/>
                  <a:ea typeface="华文中宋" panose="02010600040101010101" pitchFamily="2" charset="-122"/>
                </a:rPr>
                <a:t>数</a:t>
              </a:r>
              <a:endParaRPr lang="zh-CN" altLang="en-US" sz="2400" dirty="0">
                <a:latin typeface="华文中宋" panose="02010600040101010101" pitchFamily="2" charset="-122"/>
                <a:ea typeface="华文中宋" panose="02010600040101010101" pitchFamily="2" charset="-122"/>
              </a:endParaRPr>
            </a:p>
            <a:p>
              <a:pPr algn="ctr">
                <a:buSzPct val="100000"/>
              </a:pPr>
              <a:r>
                <a:rPr lang="zh-CN" altLang="en-US" sz="2400" dirty="0">
                  <a:latin typeface="华文中宋" panose="02010600040101010101" pitchFamily="2" charset="-122"/>
                  <a:ea typeface="华文中宋" panose="02010600040101010101" pitchFamily="2" charset="-122"/>
                </a:rPr>
                <a:t>据</a:t>
              </a:r>
              <a:endParaRPr lang="zh-CN" altLang="en-US" sz="2400" dirty="0">
                <a:latin typeface="华文中宋" panose="02010600040101010101" pitchFamily="2" charset="-122"/>
                <a:ea typeface="华文中宋" panose="02010600040101010101" pitchFamily="2" charset="-122"/>
              </a:endParaRPr>
            </a:p>
            <a:p>
              <a:pPr algn="ctr">
                <a:buSzPct val="100000"/>
              </a:pPr>
              <a:r>
                <a:rPr lang="zh-CN" altLang="en-US" sz="2400" dirty="0">
                  <a:latin typeface="华文中宋" panose="02010600040101010101" pitchFamily="2" charset="-122"/>
                  <a:ea typeface="华文中宋" panose="02010600040101010101" pitchFamily="2" charset="-122"/>
                </a:rPr>
                <a:t>库</a:t>
              </a:r>
              <a:endParaRPr lang="zh-CN" altLang="en-US" sz="2400" dirty="0">
                <a:latin typeface="华文中宋" panose="02010600040101010101" pitchFamily="2" charset="-122"/>
                <a:ea typeface="华文中宋" panose="02010600040101010101" pitchFamily="2" charset="-122"/>
              </a:endParaRPr>
            </a:p>
          </p:txBody>
        </p:sp>
        <p:grpSp>
          <p:nvGrpSpPr>
            <p:cNvPr id="27660" name="Group 944"/>
            <p:cNvGrpSpPr/>
            <p:nvPr/>
          </p:nvGrpSpPr>
          <p:grpSpPr>
            <a:xfrm>
              <a:off x="816" y="1536"/>
              <a:ext cx="2352" cy="336"/>
              <a:chOff x="768" y="1296"/>
              <a:chExt cx="2352" cy="336"/>
            </a:xfrm>
          </p:grpSpPr>
          <p:sp>
            <p:nvSpPr>
              <p:cNvPr id="27682" name="Rectangle 945"/>
              <p:cNvSpPr/>
              <p:nvPr/>
            </p:nvSpPr>
            <p:spPr>
              <a:xfrm>
                <a:off x="1344" y="1296"/>
                <a:ext cx="1776" cy="336"/>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a:buSzPct val="100000"/>
                </a:pPr>
                <a:r>
                  <a:rPr lang="zh-CN" altLang="en-US" dirty="0">
                    <a:latin typeface="Arial" panose="020B0604020202020204" pitchFamily="34" charset="0"/>
                    <a:ea typeface="黑体" panose="02010609060101010101" pitchFamily="49" charset="-122"/>
                  </a:rPr>
                  <a:t>故障模式库</a:t>
                </a:r>
                <a:endParaRPr lang="zh-CN" altLang="en-US" dirty="0">
                  <a:latin typeface="Arial" panose="020B0604020202020204" pitchFamily="34" charset="0"/>
                  <a:ea typeface="黑体" panose="02010609060101010101" pitchFamily="49" charset="-122"/>
                </a:endParaRPr>
              </a:p>
            </p:txBody>
          </p:sp>
          <p:sp>
            <p:nvSpPr>
              <p:cNvPr id="27683" name="AutoShape 946"/>
              <p:cNvSpPr/>
              <p:nvPr/>
            </p:nvSpPr>
            <p:spPr>
              <a:xfrm>
                <a:off x="768" y="1392"/>
                <a:ext cx="576" cy="144"/>
              </a:xfrm>
              <a:prstGeom prst="rightArrow">
                <a:avLst>
                  <a:gd name="adj1" fmla="val 50000"/>
                  <a:gd name="adj2" fmla="val 99537"/>
                </a:avLst>
              </a:prstGeom>
              <a:solidFill>
                <a:srgbClr val="FFFFFF"/>
              </a:solidFill>
              <a:ln w="9525" cap="flat" cmpd="sng">
                <a:solidFill>
                  <a:srgbClr val="000000"/>
                </a:solidFill>
                <a:prstDash val="solid"/>
                <a:miter/>
                <a:headEnd type="none" w="med" len="med"/>
                <a:tailEnd type="none" w="med" len="med"/>
              </a:ln>
            </p:spPr>
            <p:txBody>
              <a:bodyPr wrap="none"/>
              <a:p>
                <a:pPr eaLnBrk="1" hangingPunct="1">
                  <a:buSzPct val="100000"/>
                </a:pPr>
                <a:endParaRPr lang="zh-CN" altLang="en-US" sz="1400" b="1" dirty="0">
                  <a:latin typeface="Arial" panose="020B0604020202020204" pitchFamily="34" charset="0"/>
                  <a:ea typeface="微软雅黑" panose="020B0503020204020204" pitchFamily="34" charset="-122"/>
                </a:endParaRPr>
              </a:p>
            </p:txBody>
          </p:sp>
        </p:grpSp>
        <p:grpSp>
          <p:nvGrpSpPr>
            <p:cNvPr id="27661" name="Group 947"/>
            <p:cNvGrpSpPr/>
            <p:nvPr/>
          </p:nvGrpSpPr>
          <p:grpSpPr>
            <a:xfrm>
              <a:off x="816" y="2112"/>
              <a:ext cx="2352" cy="336"/>
              <a:chOff x="768" y="1872"/>
              <a:chExt cx="2352" cy="336"/>
            </a:xfrm>
          </p:grpSpPr>
          <p:sp>
            <p:nvSpPr>
              <p:cNvPr id="27680" name="Rectangle 948"/>
              <p:cNvSpPr/>
              <p:nvPr/>
            </p:nvSpPr>
            <p:spPr>
              <a:xfrm>
                <a:off x="1344" y="1872"/>
                <a:ext cx="1776" cy="336"/>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a:buSzPct val="100000"/>
                </a:pPr>
                <a:r>
                  <a:rPr lang="zh-CN" altLang="en-US" dirty="0">
                    <a:latin typeface="Arial" panose="020B0604020202020204" pitchFamily="34" charset="0"/>
                    <a:ea typeface="黑体" panose="02010609060101010101" pitchFamily="49" charset="-122"/>
                  </a:rPr>
                  <a:t>故障场景描述</a:t>
                </a:r>
                <a:endParaRPr lang="zh-CN" altLang="en-US" dirty="0">
                  <a:latin typeface="Arial" panose="020B0604020202020204" pitchFamily="34" charset="0"/>
                  <a:ea typeface="黑体" panose="02010609060101010101" pitchFamily="49" charset="-122"/>
                </a:endParaRPr>
              </a:p>
            </p:txBody>
          </p:sp>
          <p:sp>
            <p:nvSpPr>
              <p:cNvPr id="27681" name="AutoShape 949"/>
              <p:cNvSpPr/>
              <p:nvPr/>
            </p:nvSpPr>
            <p:spPr>
              <a:xfrm>
                <a:off x="768" y="1968"/>
                <a:ext cx="576" cy="144"/>
              </a:xfrm>
              <a:prstGeom prst="rightArrow">
                <a:avLst>
                  <a:gd name="adj1" fmla="val 50000"/>
                  <a:gd name="adj2" fmla="val 99537"/>
                </a:avLst>
              </a:prstGeom>
              <a:solidFill>
                <a:srgbClr val="FFFFFF"/>
              </a:solidFill>
              <a:ln w="9525" cap="flat" cmpd="sng">
                <a:solidFill>
                  <a:srgbClr val="000000"/>
                </a:solidFill>
                <a:prstDash val="solid"/>
                <a:miter/>
                <a:headEnd type="none" w="med" len="med"/>
                <a:tailEnd type="none" w="med" len="med"/>
              </a:ln>
            </p:spPr>
            <p:txBody>
              <a:bodyPr wrap="none"/>
              <a:p>
                <a:pPr eaLnBrk="1" hangingPunct="1">
                  <a:buSzPct val="100000"/>
                </a:pPr>
                <a:endParaRPr lang="zh-CN" altLang="en-US" sz="1400" b="1" dirty="0">
                  <a:latin typeface="Arial" panose="020B0604020202020204" pitchFamily="34" charset="0"/>
                  <a:ea typeface="微软雅黑" panose="020B0503020204020204" pitchFamily="34" charset="-122"/>
                </a:endParaRPr>
              </a:p>
            </p:txBody>
          </p:sp>
        </p:grpSp>
        <p:grpSp>
          <p:nvGrpSpPr>
            <p:cNvPr id="27662" name="Group 950"/>
            <p:cNvGrpSpPr/>
            <p:nvPr/>
          </p:nvGrpSpPr>
          <p:grpSpPr>
            <a:xfrm>
              <a:off x="816" y="2688"/>
              <a:ext cx="2352" cy="336"/>
              <a:chOff x="768" y="2448"/>
              <a:chExt cx="2352" cy="336"/>
            </a:xfrm>
          </p:grpSpPr>
          <p:sp>
            <p:nvSpPr>
              <p:cNvPr id="27678" name="Rectangle 951"/>
              <p:cNvSpPr/>
              <p:nvPr/>
            </p:nvSpPr>
            <p:spPr>
              <a:xfrm>
                <a:off x="1344" y="2448"/>
                <a:ext cx="1776" cy="336"/>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a:buSzPct val="100000"/>
                </a:pPr>
                <a:r>
                  <a:rPr lang="zh-CN" altLang="en-US" dirty="0">
                    <a:latin typeface="Arial" panose="020B0604020202020204" pitchFamily="34" charset="0"/>
                    <a:ea typeface="华文中宋" panose="02010600040101010101" pitchFamily="2" charset="-122"/>
                  </a:rPr>
                  <a:t>使用、故障、维修信息</a:t>
                </a:r>
                <a:endParaRPr lang="zh-CN" altLang="en-US" dirty="0">
                  <a:latin typeface="Arial" panose="020B0604020202020204" pitchFamily="34" charset="0"/>
                  <a:ea typeface="华文中宋" panose="02010600040101010101" pitchFamily="2" charset="-122"/>
                </a:endParaRPr>
              </a:p>
            </p:txBody>
          </p:sp>
          <p:sp>
            <p:nvSpPr>
              <p:cNvPr id="27679" name="AutoShape 952"/>
              <p:cNvSpPr/>
              <p:nvPr/>
            </p:nvSpPr>
            <p:spPr>
              <a:xfrm>
                <a:off x="768" y="2544"/>
                <a:ext cx="576" cy="144"/>
              </a:xfrm>
              <a:prstGeom prst="rightArrow">
                <a:avLst>
                  <a:gd name="adj1" fmla="val 50000"/>
                  <a:gd name="adj2" fmla="val 99537"/>
                </a:avLst>
              </a:prstGeom>
              <a:solidFill>
                <a:srgbClr val="FFFFFF"/>
              </a:solidFill>
              <a:ln w="9525" cap="flat" cmpd="sng">
                <a:solidFill>
                  <a:srgbClr val="000000"/>
                </a:solidFill>
                <a:prstDash val="solid"/>
                <a:miter/>
                <a:headEnd type="none" w="med" len="med"/>
                <a:tailEnd type="none" w="med" len="med"/>
              </a:ln>
            </p:spPr>
            <p:txBody>
              <a:bodyPr wrap="none"/>
              <a:p>
                <a:pPr eaLnBrk="1" hangingPunct="1">
                  <a:buSzPct val="100000"/>
                </a:pPr>
                <a:endParaRPr lang="zh-CN" altLang="en-US" sz="1400" b="1" dirty="0">
                  <a:latin typeface="Arial" panose="020B0604020202020204" pitchFamily="34" charset="0"/>
                  <a:ea typeface="微软雅黑" panose="020B0503020204020204" pitchFamily="34" charset="-122"/>
                </a:endParaRPr>
              </a:p>
            </p:txBody>
          </p:sp>
        </p:grpSp>
        <p:grpSp>
          <p:nvGrpSpPr>
            <p:cNvPr id="27663" name="Group 953"/>
            <p:cNvGrpSpPr/>
            <p:nvPr/>
          </p:nvGrpSpPr>
          <p:grpSpPr>
            <a:xfrm>
              <a:off x="808" y="3264"/>
              <a:ext cx="2352" cy="336"/>
              <a:chOff x="768" y="3024"/>
              <a:chExt cx="2352" cy="336"/>
            </a:xfrm>
          </p:grpSpPr>
          <p:sp>
            <p:nvSpPr>
              <p:cNvPr id="27676" name="Rectangle 954"/>
              <p:cNvSpPr/>
              <p:nvPr/>
            </p:nvSpPr>
            <p:spPr>
              <a:xfrm>
                <a:off x="1344" y="3024"/>
                <a:ext cx="1776" cy="336"/>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a:buSzPct val="100000"/>
                </a:pPr>
                <a:r>
                  <a:rPr lang="zh-CN" altLang="en-US" dirty="0">
                    <a:latin typeface="Arial" panose="020B0604020202020204" pitchFamily="34" charset="0"/>
                    <a:ea typeface="华文中宋" panose="02010600040101010101" pitchFamily="2" charset="-122"/>
                  </a:rPr>
                  <a:t>故障统计分析</a:t>
                </a:r>
                <a:endParaRPr lang="zh-CN" altLang="en-US" dirty="0">
                  <a:latin typeface="Arial" panose="020B0604020202020204" pitchFamily="34" charset="0"/>
                  <a:ea typeface="华文中宋" panose="02010600040101010101" pitchFamily="2" charset="-122"/>
                </a:endParaRPr>
              </a:p>
            </p:txBody>
          </p:sp>
          <p:sp>
            <p:nvSpPr>
              <p:cNvPr id="27677" name="AutoShape 955"/>
              <p:cNvSpPr/>
              <p:nvPr/>
            </p:nvSpPr>
            <p:spPr>
              <a:xfrm>
                <a:off x="768" y="3120"/>
                <a:ext cx="576" cy="144"/>
              </a:xfrm>
              <a:prstGeom prst="rightArrow">
                <a:avLst>
                  <a:gd name="adj1" fmla="val 50000"/>
                  <a:gd name="adj2" fmla="val 99537"/>
                </a:avLst>
              </a:prstGeom>
              <a:solidFill>
                <a:srgbClr val="FFFFFF"/>
              </a:solidFill>
              <a:ln w="9525" cap="flat" cmpd="sng">
                <a:solidFill>
                  <a:srgbClr val="000000"/>
                </a:solidFill>
                <a:prstDash val="solid"/>
                <a:miter/>
                <a:headEnd type="none" w="med" len="med"/>
                <a:tailEnd type="none" w="med" len="med"/>
              </a:ln>
            </p:spPr>
            <p:txBody>
              <a:bodyPr wrap="none"/>
              <a:p>
                <a:pPr eaLnBrk="1" hangingPunct="1">
                  <a:buSzPct val="100000"/>
                </a:pPr>
                <a:endParaRPr lang="zh-CN" altLang="en-US" sz="1400" b="1" dirty="0">
                  <a:latin typeface="Arial" panose="020B0604020202020204" pitchFamily="34" charset="0"/>
                  <a:ea typeface="微软雅黑" panose="020B0503020204020204" pitchFamily="34" charset="-122"/>
                </a:endParaRPr>
              </a:p>
            </p:txBody>
          </p:sp>
        </p:grpSp>
        <p:grpSp>
          <p:nvGrpSpPr>
            <p:cNvPr id="27664" name="Group 956"/>
            <p:cNvGrpSpPr/>
            <p:nvPr/>
          </p:nvGrpSpPr>
          <p:grpSpPr>
            <a:xfrm>
              <a:off x="3168" y="2640"/>
              <a:ext cx="2352" cy="432"/>
              <a:chOff x="3120" y="2400"/>
              <a:chExt cx="2352" cy="432"/>
            </a:xfrm>
          </p:grpSpPr>
          <p:sp>
            <p:nvSpPr>
              <p:cNvPr id="27674" name="Oval 957"/>
              <p:cNvSpPr/>
              <p:nvPr/>
            </p:nvSpPr>
            <p:spPr>
              <a:xfrm>
                <a:off x="3696" y="2400"/>
                <a:ext cx="1776" cy="432"/>
              </a:xfrm>
              <a:prstGeom prst="ellipse">
                <a:avLst/>
              </a:prstGeom>
              <a:solidFill>
                <a:srgbClr val="993300"/>
              </a:solidFill>
              <a:ln w="9525" cap="flat" cmpd="sng">
                <a:solidFill>
                  <a:srgbClr val="000000"/>
                </a:solidFill>
                <a:prstDash val="solid"/>
                <a:headEnd type="none" w="med" len="med"/>
                <a:tailEnd type="none" w="med" len="med"/>
              </a:ln>
            </p:spPr>
            <p:txBody>
              <a:bodyPr wrap="none" anchor="ctr" anchorCtr="0"/>
              <a:p>
                <a:pPr algn="ctr">
                  <a:buSzPct val="100000"/>
                </a:pPr>
                <a:r>
                  <a:rPr lang="zh-CN" altLang="en-US" b="1" dirty="0">
                    <a:solidFill>
                      <a:schemeClr val="bg1"/>
                    </a:solidFill>
                    <a:latin typeface="华文中宋" panose="02010600040101010101" pitchFamily="2" charset="-122"/>
                    <a:ea typeface="华文中宋" panose="02010600040101010101" pitchFamily="2" charset="-122"/>
                  </a:rPr>
                  <a:t>可靠性评估</a:t>
                </a:r>
                <a:r>
                  <a:rPr lang="zh-CN" altLang="en-US" b="1" dirty="0">
                    <a:solidFill>
                      <a:schemeClr val="bg1"/>
                    </a:solidFill>
                    <a:latin typeface="Arial" panose="020B0604020202020204" pitchFamily="34" charset="0"/>
                  </a:rPr>
                  <a:t> </a:t>
                </a:r>
                <a:endParaRPr lang="zh-CN" altLang="en-US" b="1" dirty="0">
                  <a:solidFill>
                    <a:schemeClr val="bg1"/>
                  </a:solidFill>
                  <a:latin typeface="Arial" panose="020B0604020202020204" pitchFamily="34" charset="0"/>
                </a:endParaRPr>
              </a:p>
            </p:txBody>
          </p:sp>
          <p:sp>
            <p:nvSpPr>
              <p:cNvPr id="27675" name="AutoShape 958"/>
              <p:cNvSpPr/>
              <p:nvPr/>
            </p:nvSpPr>
            <p:spPr>
              <a:xfrm>
                <a:off x="3120" y="2544"/>
                <a:ext cx="576" cy="144"/>
              </a:xfrm>
              <a:prstGeom prst="rightArrow">
                <a:avLst>
                  <a:gd name="adj1" fmla="val 50000"/>
                  <a:gd name="adj2" fmla="val 99537"/>
                </a:avLst>
              </a:prstGeom>
              <a:solidFill>
                <a:srgbClr val="FFFFFF"/>
              </a:solidFill>
              <a:ln w="9525" cap="flat" cmpd="sng">
                <a:solidFill>
                  <a:srgbClr val="000000"/>
                </a:solidFill>
                <a:prstDash val="solid"/>
                <a:miter/>
                <a:headEnd type="none" w="med" len="med"/>
                <a:tailEnd type="none" w="med" len="med"/>
              </a:ln>
            </p:spPr>
            <p:txBody>
              <a:bodyPr wrap="none"/>
              <a:p>
                <a:pPr eaLnBrk="1" hangingPunct="1">
                  <a:buSzPct val="100000"/>
                </a:pPr>
                <a:endParaRPr lang="zh-CN" altLang="en-US" sz="1400" b="1" dirty="0">
                  <a:latin typeface="Arial" panose="020B0604020202020204" pitchFamily="34" charset="0"/>
                  <a:ea typeface="微软雅黑" panose="020B0503020204020204" pitchFamily="34" charset="-122"/>
                </a:endParaRPr>
              </a:p>
            </p:txBody>
          </p:sp>
        </p:grpSp>
        <p:grpSp>
          <p:nvGrpSpPr>
            <p:cNvPr id="27665" name="Group 959"/>
            <p:cNvGrpSpPr/>
            <p:nvPr/>
          </p:nvGrpSpPr>
          <p:grpSpPr>
            <a:xfrm>
              <a:off x="3168" y="3216"/>
              <a:ext cx="2352" cy="432"/>
              <a:chOff x="3120" y="2976"/>
              <a:chExt cx="2352" cy="432"/>
            </a:xfrm>
          </p:grpSpPr>
          <p:sp>
            <p:nvSpPr>
              <p:cNvPr id="27672" name="Oval 960"/>
              <p:cNvSpPr/>
              <p:nvPr/>
            </p:nvSpPr>
            <p:spPr>
              <a:xfrm>
                <a:off x="3696" y="2976"/>
                <a:ext cx="1776" cy="432"/>
              </a:xfrm>
              <a:prstGeom prst="ellipse">
                <a:avLst/>
              </a:prstGeom>
              <a:solidFill>
                <a:srgbClr val="993300"/>
              </a:solidFill>
              <a:ln w="9525" cap="flat" cmpd="sng">
                <a:solidFill>
                  <a:srgbClr val="000000"/>
                </a:solidFill>
                <a:prstDash val="solid"/>
                <a:headEnd type="none" w="med" len="med"/>
                <a:tailEnd type="none" w="med" len="med"/>
              </a:ln>
            </p:spPr>
            <p:txBody>
              <a:bodyPr wrap="none" anchor="ctr" anchorCtr="0"/>
              <a:p>
                <a:pPr algn="ctr">
                  <a:buSzPct val="100000"/>
                </a:pPr>
                <a:r>
                  <a:rPr lang="zh-CN" altLang="en-US" b="1" dirty="0">
                    <a:solidFill>
                      <a:schemeClr val="bg1"/>
                    </a:solidFill>
                    <a:latin typeface="Arial" panose="020B0604020202020204" pitchFamily="34" charset="0"/>
                    <a:ea typeface="华文中宋" panose="02010600040101010101" pitchFamily="2" charset="-122"/>
                  </a:rPr>
                  <a:t>可靠性增长计划</a:t>
                </a:r>
                <a:r>
                  <a:rPr lang="zh-CN" altLang="en-US" b="1" dirty="0">
                    <a:solidFill>
                      <a:schemeClr val="bg1"/>
                    </a:solidFill>
                    <a:latin typeface="Arial" panose="020B0604020202020204" pitchFamily="34" charset="0"/>
                  </a:rPr>
                  <a:t> </a:t>
                </a:r>
                <a:endParaRPr lang="zh-CN" altLang="en-US" b="1" dirty="0">
                  <a:solidFill>
                    <a:schemeClr val="bg1"/>
                  </a:solidFill>
                  <a:latin typeface="Arial" panose="020B0604020202020204" pitchFamily="34" charset="0"/>
                </a:endParaRPr>
              </a:p>
            </p:txBody>
          </p:sp>
          <p:sp>
            <p:nvSpPr>
              <p:cNvPr id="27673" name="AutoShape 961"/>
              <p:cNvSpPr/>
              <p:nvPr/>
            </p:nvSpPr>
            <p:spPr>
              <a:xfrm>
                <a:off x="3120" y="3120"/>
                <a:ext cx="576" cy="144"/>
              </a:xfrm>
              <a:prstGeom prst="rightArrow">
                <a:avLst>
                  <a:gd name="adj1" fmla="val 50000"/>
                  <a:gd name="adj2" fmla="val 99537"/>
                </a:avLst>
              </a:prstGeom>
              <a:solidFill>
                <a:srgbClr val="FFFFFF"/>
              </a:solidFill>
              <a:ln w="9525" cap="flat" cmpd="sng">
                <a:solidFill>
                  <a:srgbClr val="000000"/>
                </a:solidFill>
                <a:prstDash val="solid"/>
                <a:miter/>
                <a:headEnd type="none" w="med" len="med"/>
                <a:tailEnd type="none" w="med" len="med"/>
              </a:ln>
            </p:spPr>
            <p:txBody>
              <a:bodyPr wrap="none"/>
              <a:p>
                <a:pPr eaLnBrk="1" hangingPunct="1">
                  <a:buSzPct val="100000"/>
                </a:pPr>
                <a:endParaRPr lang="zh-CN" altLang="en-US" sz="1400" b="1" dirty="0">
                  <a:latin typeface="Arial" panose="020B0604020202020204" pitchFamily="34" charset="0"/>
                  <a:ea typeface="微软雅黑" panose="020B0503020204020204" pitchFamily="34" charset="-122"/>
                </a:endParaRPr>
              </a:p>
            </p:txBody>
          </p:sp>
        </p:grpSp>
        <p:grpSp>
          <p:nvGrpSpPr>
            <p:cNvPr id="27666" name="Group 962"/>
            <p:cNvGrpSpPr/>
            <p:nvPr/>
          </p:nvGrpSpPr>
          <p:grpSpPr>
            <a:xfrm>
              <a:off x="3168" y="2064"/>
              <a:ext cx="2352" cy="432"/>
              <a:chOff x="3120" y="1824"/>
              <a:chExt cx="2352" cy="432"/>
            </a:xfrm>
          </p:grpSpPr>
          <p:sp>
            <p:nvSpPr>
              <p:cNvPr id="27670" name="Oval 963"/>
              <p:cNvSpPr/>
              <p:nvPr/>
            </p:nvSpPr>
            <p:spPr>
              <a:xfrm>
                <a:off x="3696" y="1824"/>
                <a:ext cx="1776" cy="432"/>
              </a:xfrm>
              <a:prstGeom prst="ellipse">
                <a:avLst/>
              </a:prstGeom>
              <a:solidFill>
                <a:srgbClr val="993300"/>
              </a:solidFill>
              <a:ln w="9525" cap="flat" cmpd="sng">
                <a:solidFill>
                  <a:srgbClr val="000000"/>
                </a:solidFill>
                <a:prstDash val="solid"/>
                <a:headEnd type="none" w="med" len="med"/>
                <a:tailEnd type="none" w="med" len="med"/>
              </a:ln>
            </p:spPr>
            <p:txBody>
              <a:bodyPr wrap="none" anchor="ctr" anchorCtr="0"/>
              <a:p>
                <a:pPr algn="ctr">
                  <a:buSzPct val="100000"/>
                </a:pPr>
                <a:r>
                  <a:rPr lang="zh-CN" altLang="en-US" b="1" dirty="0">
                    <a:solidFill>
                      <a:schemeClr val="bg1"/>
                    </a:solidFill>
                    <a:latin typeface="Arial" panose="020B0604020202020204" pitchFamily="34" charset="0"/>
                    <a:ea typeface="华文中宋" panose="02010600040101010101" pitchFamily="2" charset="-122"/>
                  </a:rPr>
                  <a:t>可靠性设计准则</a:t>
                </a:r>
                <a:r>
                  <a:rPr lang="zh-CN" altLang="en-US" b="1" dirty="0">
                    <a:solidFill>
                      <a:schemeClr val="bg1"/>
                    </a:solidFill>
                    <a:latin typeface="Arial" panose="020B0604020202020204" pitchFamily="34" charset="0"/>
                  </a:rPr>
                  <a:t> </a:t>
                </a:r>
                <a:endParaRPr lang="zh-CN" altLang="en-US" b="1" dirty="0">
                  <a:solidFill>
                    <a:schemeClr val="bg1"/>
                  </a:solidFill>
                  <a:latin typeface="Arial" panose="020B0604020202020204" pitchFamily="34" charset="0"/>
                </a:endParaRPr>
              </a:p>
            </p:txBody>
          </p:sp>
          <p:sp>
            <p:nvSpPr>
              <p:cNvPr id="27671" name="AutoShape 964"/>
              <p:cNvSpPr/>
              <p:nvPr/>
            </p:nvSpPr>
            <p:spPr>
              <a:xfrm>
                <a:off x="3120" y="1968"/>
                <a:ext cx="576" cy="144"/>
              </a:xfrm>
              <a:prstGeom prst="rightArrow">
                <a:avLst>
                  <a:gd name="adj1" fmla="val 50000"/>
                  <a:gd name="adj2" fmla="val 99537"/>
                </a:avLst>
              </a:prstGeom>
              <a:solidFill>
                <a:srgbClr val="FFFFFF"/>
              </a:solidFill>
              <a:ln w="9525" cap="flat" cmpd="sng">
                <a:solidFill>
                  <a:srgbClr val="000000"/>
                </a:solidFill>
                <a:prstDash val="solid"/>
                <a:miter/>
                <a:headEnd type="none" w="med" len="med"/>
                <a:tailEnd type="none" w="med" len="med"/>
              </a:ln>
            </p:spPr>
            <p:txBody>
              <a:bodyPr wrap="none"/>
              <a:p>
                <a:pPr eaLnBrk="1" hangingPunct="1">
                  <a:buSzPct val="100000"/>
                </a:pPr>
                <a:endParaRPr lang="zh-CN" altLang="en-US" sz="1400" b="1" dirty="0">
                  <a:latin typeface="Arial" panose="020B0604020202020204" pitchFamily="34" charset="0"/>
                  <a:ea typeface="微软雅黑" panose="020B0503020204020204" pitchFamily="34" charset="-122"/>
                </a:endParaRPr>
              </a:p>
            </p:txBody>
          </p:sp>
        </p:grpSp>
        <p:grpSp>
          <p:nvGrpSpPr>
            <p:cNvPr id="27667" name="Group 965"/>
            <p:cNvGrpSpPr/>
            <p:nvPr/>
          </p:nvGrpSpPr>
          <p:grpSpPr>
            <a:xfrm>
              <a:off x="3168" y="1488"/>
              <a:ext cx="2352" cy="432"/>
              <a:chOff x="3120" y="1248"/>
              <a:chExt cx="2352" cy="432"/>
            </a:xfrm>
          </p:grpSpPr>
          <p:sp>
            <p:nvSpPr>
              <p:cNvPr id="27668" name="Oval 966"/>
              <p:cNvSpPr/>
              <p:nvPr/>
            </p:nvSpPr>
            <p:spPr>
              <a:xfrm>
                <a:off x="3696" y="1248"/>
                <a:ext cx="1776" cy="432"/>
              </a:xfrm>
              <a:prstGeom prst="ellipse">
                <a:avLst/>
              </a:prstGeom>
              <a:solidFill>
                <a:srgbClr val="993300"/>
              </a:solidFill>
              <a:ln w="9525" cap="flat" cmpd="sng">
                <a:solidFill>
                  <a:srgbClr val="000000"/>
                </a:solidFill>
                <a:prstDash val="solid"/>
                <a:headEnd type="none" w="med" len="med"/>
                <a:tailEnd type="none" w="med" len="med"/>
              </a:ln>
            </p:spPr>
            <p:txBody>
              <a:bodyPr wrap="none" anchor="ctr" anchorCtr="0"/>
              <a:p>
                <a:pPr algn="ctr">
                  <a:buSzPct val="100000"/>
                </a:pPr>
                <a:r>
                  <a:rPr lang="en-US" altLang="zh-CN" dirty="0">
                    <a:solidFill>
                      <a:schemeClr val="bg1"/>
                    </a:solidFill>
                    <a:latin typeface="华文中宋" panose="02010600040101010101" pitchFamily="2" charset="-122"/>
                    <a:ea typeface="华文中宋" panose="02010600040101010101" pitchFamily="2" charset="-122"/>
                  </a:rPr>
                  <a:t> FMEA+FTA</a:t>
                </a:r>
                <a:r>
                  <a:rPr lang="en-US" altLang="zh-CN" dirty="0">
                    <a:solidFill>
                      <a:schemeClr val="bg1"/>
                    </a:solidFill>
                    <a:latin typeface="Arial" panose="020B0604020202020204" pitchFamily="34" charset="0"/>
                  </a:rPr>
                  <a:t>  </a:t>
                </a:r>
                <a:endParaRPr lang="en-US" altLang="zh-CN" dirty="0">
                  <a:solidFill>
                    <a:schemeClr val="bg1"/>
                  </a:solidFill>
                  <a:latin typeface="Arial" panose="020B0604020202020204" pitchFamily="34" charset="0"/>
                </a:endParaRPr>
              </a:p>
            </p:txBody>
          </p:sp>
          <p:sp>
            <p:nvSpPr>
              <p:cNvPr id="27669" name="AutoShape 967"/>
              <p:cNvSpPr/>
              <p:nvPr/>
            </p:nvSpPr>
            <p:spPr>
              <a:xfrm>
                <a:off x="3120" y="1392"/>
                <a:ext cx="576" cy="144"/>
              </a:xfrm>
              <a:prstGeom prst="rightArrow">
                <a:avLst>
                  <a:gd name="adj1" fmla="val 50000"/>
                  <a:gd name="adj2" fmla="val 99537"/>
                </a:avLst>
              </a:prstGeom>
              <a:solidFill>
                <a:srgbClr val="FFFFFF"/>
              </a:solidFill>
              <a:ln w="9525" cap="flat" cmpd="sng">
                <a:solidFill>
                  <a:srgbClr val="000000"/>
                </a:solidFill>
                <a:prstDash val="solid"/>
                <a:miter/>
                <a:headEnd type="none" w="med" len="med"/>
                <a:tailEnd type="none" w="med" len="med"/>
              </a:ln>
            </p:spPr>
            <p:txBody>
              <a:bodyPr wrap="none"/>
              <a:p>
                <a:pPr eaLnBrk="1" hangingPunct="1">
                  <a:buSzPct val="100000"/>
                </a:pPr>
                <a:endParaRPr lang="zh-CN" altLang="en-US" sz="1400" b="1" dirty="0">
                  <a:latin typeface="Arial" panose="020B0604020202020204" pitchFamily="34" charset="0"/>
                  <a:ea typeface="微软雅黑" panose="020B0503020204020204" pitchFamily="34" charset="-122"/>
                </a:endParaRPr>
              </a:p>
            </p:txBody>
          </p:sp>
        </p:grpSp>
      </p:grpSp>
      <p:sp>
        <p:nvSpPr>
          <p:cNvPr id="36" name="Rectangle 929"/>
          <p:cNvSpPr txBox="1">
            <a:spLocks noChangeArrowheads="1"/>
          </p:cNvSpPr>
          <p:nvPr/>
        </p:nvSpPr>
        <p:spPr>
          <a:xfrm>
            <a:off x="8158163" y="1163638"/>
            <a:ext cx="3363913" cy="51816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3050" marR="0" lvl="0" indent="-273050" algn="l" defTabSz="914400" rtl="0" eaLnBrk="0" fontAlgn="base" latinLnBrk="0" hangingPunct="0">
              <a:lnSpc>
                <a:spcPct val="150000"/>
              </a:lnSpc>
              <a:spcBef>
                <a:spcPct val="20000"/>
              </a:spcBef>
              <a:spcAft>
                <a:spcPct val="0"/>
              </a:spcAft>
              <a:buClrTx/>
              <a:buSzTx/>
              <a:buFont typeface="Wingdings" panose="05000000000000000000" pitchFamily="2" charset="2"/>
              <a:buChar char="p"/>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建立质量与可靠性信息管 理平台</a:t>
            </a:r>
            <a:endPar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447675" marR="0" lvl="0" indent="-174625"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将 “</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8D” </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过程融入质量与可靠性信息管理</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447675" marR="0" lvl="0" indent="-174625"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建立统一的数据库和知识库，实现信息共享</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447675" marR="0" lvl="0" indent="-174625"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建立信息管理规则，规范化信息传递</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447675" marR="0" lvl="0" indent="-174625"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充分利用问题、故障信息，积累企业经验</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42900" marR="0" lvl="0" indent="-342900" algn="l" defTabSz="914400" rtl="0" eaLnBrk="0" fontAlgn="base" latinLnBrk="0" hangingPunct="0">
              <a:lnSpc>
                <a:spcPct val="150000"/>
              </a:lnSpc>
              <a:spcBef>
                <a:spcPct val="20000"/>
              </a:spcBef>
              <a:spcAft>
                <a:spcPct val="0"/>
              </a:spcAft>
              <a:buClrTx/>
              <a:buSzTx/>
              <a:buFont typeface="Wingdings" panose="05000000000000000000" pitchFamily="2" charset="2"/>
              <a:buChar char="p"/>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规范化问题</a:t>
            </a:r>
            <a:r>
              <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故障信息的报告、分析、纠正、闭环和利用</a:t>
            </a:r>
            <a:endPar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536575" marR="0" lvl="0" indent="-176530"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解决问题</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故障处理不及时的问题</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536575" marR="0" lvl="0" indent="-176530"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解决信息传递的不规范的问题</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536575" marR="0" lvl="0" indent="-176530"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完善问题</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故障的闭环控制</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536575" marR="0" lvl="0" indent="-176530"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优化企业的问题</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故障处理流程</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536575" marR="0" lvl="0" indent="-176530"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提高质量和可靠性的工作效率</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7656" name="文本框 36"/>
          <p:cNvSpPr txBox="1"/>
          <p:nvPr/>
        </p:nvSpPr>
        <p:spPr>
          <a:xfrm>
            <a:off x="96838" y="4976813"/>
            <a:ext cx="3494087" cy="1414462"/>
          </a:xfrm>
          <a:prstGeom prst="rect">
            <a:avLst/>
          </a:prstGeom>
          <a:noFill/>
          <a:ln w="9525">
            <a:noFill/>
          </a:ln>
        </p:spPr>
        <p:txBody>
          <a:bodyPr>
            <a:spAutoFit/>
          </a:bodyPr>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提供其它可靠性工作的数据基础</a:t>
            </a:r>
            <a:endParaRPr lang="zh-CN" altLang="en-US" sz="1600" dirty="0">
              <a:latin typeface="微软雅黑" panose="020B0503020204020204" pitchFamily="34" charset="-122"/>
              <a:ea typeface="微软雅黑" panose="020B0503020204020204" pitchFamily="34" charset="-122"/>
            </a:endParaRPr>
          </a:p>
          <a:p>
            <a:pPr marL="447675" lvl="1" indent="-17462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可靠性增长计划制定</a:t>
            </a:r>
            <a:endParaRPr lang="en-US" altLang="zh-CN" sz="1200" dirty="0">
              <a:latin typeface="微软雅黑" panose="020B0503020204020204" pitchFamily="34" charset="-122"/>
              <a:ea typeface="微软雅黑" panose="020B0503020204020204" pitchFamily="34" charset="-122"/>
            </a:endParaRPr>
          </a:p>
          <a:p>
            <a:pPr marL="447675" lvl="1" indent="-17462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故障模式影响分析（</a:t>
            </a:r>
            <a:r>
              <a:rPr lang="en-US" altLang="zh-CN" sz="1200" dirty="0">
                <a:latin typeface="微软雅黑" panose="020B0503020204020204" pitchFamily="34" charset="-122"/>
                <a:ea typeface="微软雅黑" panose="020B0503020204020204" pitchFamily="34" charset="-122"/>
              </a:rPr>
              <a:t>FMEA</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447675" lvl="1" indent="-17462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可靠性评估：故障恢复率，</a:t>
            </a:r>
            <a:r>
              <a:rPr lang="en-US" altLang="zh-CN" sz="1200" dirty="0">
                <a:latin typeface="微软雅黑" panose="020B0503020204020204" pitchFamily="34" charset="-122"/>
                <a:ea typeface="微软雅黑" panose="020B0503020204020204" pitchFamily="34" charset="-122"/>
              </a:rPr>
              <a:t>MTBF</a:t>
            </a:r>
            <a:r>
              <a:rPr lang="zh-CN" altLang="en-US" sz="1200" dirty="0">
                <a:latin typeface="微软雅黑" panose="020B0503020204020204" pitchFamily="34" charset="-122"/>
                <a:ea typeface="微软雅黑" panose="020B0503020204020204" pitchFamily="34" charset="-122"/>
              </a:rPr>
              <a:t>等</a:t>
            </a:r>
            <a:endParaRPr lang="en-US" altLang="zh-CN" sz="1200" dirty="0">
              <a:latin typeface="微软雅黑" panose="020B0503020204020204" pitchFamily="34" charset="-122"/>
              <a:ea typeface="微软雅黑" panose="020B0503020204020204" pitchFamily="34" charset="-122"/>
            </a:endParaRPr>
          </a:p>
          <a:p>
            <a:pPr marL="447675" lvl="1" indent="-17462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可靠性预计与建模</a:t>
            </a:r>
            <a:endParaRPr lang="zh-CN" altLang="en-US" sz="1200" dirty="0">
              <a:latin typeface="微软雅黑" panose="020B0503020204020204" pitchFamily="34" charset="-122"/>
              <a:ea typeface="微软雅黑" panose="020B0503020204020204" pitchFamily="34" charset="-122"/>
            </a:endParaRPr>
          </a:p>
        </p:txBody>
      </p:sp>
      <p:sp>
        <p:nvSpPr>
          <p:cNvPr id="27657" name="文本框 38"/>
          <p:cNvSpPr txBox="1"/>
          <p:nvPr/>
        </p:nvSpPr>
        <p:spPr>
          <a:xfrm>
            <a:off x="3749675" y="5027613"/>
            <a:ext cx="3198813" cy="1412875"/>
          </a:xfrm>
          <a:prstGeom prst="rect">
            <a:avLst/>
          </a:prstGeom>
          <a:noFill/>
          <a:ln w="9525">
            <a:noFill/>
          </a:ln>
        </p:spPr>
        <p:txBody>
          <a:bodyPr>
            <a:spAutoFit/>
          </a:bodyPr>
          <a:p>
            <a:pPr marL="176530" indent="-176530">
              <a:buFont typeface="Wingdings" panose="05000000000000000000" pitchFamily="2" charset="2"/>
              <a:buChar char="p"/>
            </a:pPr>
            <a:r>
              <a:rPr lang="zh-CN" altLang="en-US" sz="1500" dirty="0">
                <a:latin typeface="华文中宋" panose="02010600040101010101" pitchFamily="2" charset="-122"/>
                <a:ea typeface="华文中宋" panose="02010600040101010101" pitchFamily="2" charset="-122"/>
              </a:rPr>
              <a:t> </a:t>
            </a:r>
            <a:r>
              <a:rPr lang="zh-CN" altLang="en-US" sz="1600" dirty="0">
                <a:latin typeface="微软雅黑" panose="020B0503020204020204" pitchFamily="34" charset="-122"/>
                <a:ea typeface="微软雅黑" panose="020B0503020204020204" pitchFamily="34" charset="-122"/>
              </a:rPr>
              <a:t>科学地积累产品开发经验</a:t>
            </a:r>
            <a:endParaRPr lang="zh-CN" altLang="en-US" sz="1600" dirty="0">
              <a:latin typeface="微软雅黑" panose="020B0503020204020204" pitchFamily="34" charset="-122"/>
              <a:ea typeface="微软雅黑" panose="020B0503020204020204" pitchFamily="34" charset="-122"/>
            </a:endParaRPr>
          </a:p>
          <a:p>
            <a:pPr marL="447675" lvl="1" indent="-17462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建立完整的问题</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故障信息数据库</a:t>
            </a:r>
            <a:endParaRPr lang="en-US" altLang="zh-CN" sz="1200" dirty="0">
              <a:latin typeface="微软雅黑" panose="020B0503020204020204" pitchFamily="34" charset="-122"/>
              <a:ea typeface="微软雅黑" panose="020B0503020204020204" pitchFamily="34" charset="-122"/>
            </a:endParaRPr>
          </a:p>
          <a:p>
            <a:pPr marL="447675" lvl="1" indent="-17462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建立科学地利用经验数据的方法</a:t>
            </a:r>
            <a:endParaRPr lang="en-US" altLang="zh-CN" sz="1200" dirty="0">
              <a:latin typeface="微软雅黑" panose="020B0503020204020204" pitchFamily="34" charset="-122"/>
              <a:ea typeface="微软雅黑" panose="020B0503020204020204" pitchFamily="34" charset="-122"/>
            </a:endParaRPr>
          </a:p>
          <a:p>
            <a:pPr marL="447675" lvl="1" indent="-17462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建立知识库和专家库</a:t>
            </a:r>
            <a:endParaRPr lang="en-US" altLang="zh-CN" sz="1200" dirty="0">
              <a:latin typeface="微软雅黑" panose="020B0503020204020204" pitchFamily="34" charset="-122"/>
              <a:ea typeface="微软雅黑" panose="020B0503020204020204" pitchFamily="34" charset="-122"/>
            </a:endParaRPr>
          </a:p>
          <a:p>
            <a:pPr marL="447675" lvl="1" indent="-17462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可靠性设计准则库</a:t>
            </a:r>
            <a:endParaRPr lang="zh-CN" altLang="en-US" sz="1200" dirty="0">
              <a:latin typeface="微软雅黑" panose="020B0503020204020204" pitchFamily="34" charset="-122"/>
              <a:ea typeface="微软雅黑" panose="020B0503020204020204" pitchFamily="34" charset="-122"/>
            </a:endParaRPr>
          </a:p>
        </p:txBody>
      </p:sp>
      <p:sp>
        <p:nvSpPr>
          <p:cNvPr id="27658" name="文本框 3"/>
          <p:cNvSpPr txBox="1"/>
          <p:nvPr/>
        </p:nvSpPr>
        <p:spPr>
          <a:xfrm>
            <a:off x="2794000" y="636588"/>
            <a:ext cx="5110163" cy="461962"/>
          </a:xfrm>
          <a:prstGeom prst="rect">
            <a:avLst/>
          </a:prstGeom>
          <a:noFill/>
          <a:ln w="9525">
            <a:noFill/>
          </a:ln>
        </p:spPr>
        <p:txBody>
          <a:bodyPr wrap="none">
            <a:spAutoFit/>
          </a:bodyPr>
          <a:p>
            <a:r>
              <a:rPr lang="zh-CN" altLang="en-US" sz="2400" b="1" dirty="0">
                <a:solidFill>
                  <a:srgbClr val="FF0000"/>
                </a:solidFill>
                <a:latin typeface="微软雅黑" panose="020B0503020204020204" pitchFamily="34" charset="-122"/>
                <a:ea typeface="微软雅黑" panose="020B0503020204020204" pitchFamily="34" charset="-122"/>
              </a:rPr>
              <a:t>建立以可靠性为中心的质量控制流程</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33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4339"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14340"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14341"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pic>
        <p:nvPicPr>
          <p:cNvPr id="14342"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14343" name="TextBox 23"/>
          <p:cNvSpPr/>
          <p:nvPr/>
        </p:nvSpPr>
        <p:spPr>
          <a:xfrm>
            <a:off x="5483225" y="2625725"/>
            <a:ext cx="4149725" cy="680085"/>
          </a:xfrm>
          <a:prstGeom prst="rect">
            <a:avLst/>
          </a:prstGeom>
          <a:noFill/>
          <a:ln w="9525">
            <a:noFill/>
          </a:ln>
        </p:spPr>
        <p:txBody>
          <a:bodyPr wrap="none" lIns="64802" tIns="32401" rIns="64802" bIns="32401" anchor="t" anchorCtr="0">
            <a:spAutoFit/>
          </a:bodyPr>
          <a:p>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可靠性基本概念</a:t>
            </a:r>
            <a:endParaRPr lang="zh-CN" altLang="en-US" dirty="0">
              <a:latin typeface="Arial" panose="020B0604020202020204" pitchFamily="34" charset="0"/>
              <a:ea typeface="宋体" panose="02010600030101010101" pitchFamily="2" charset="-122"/>
            </a:endParaRPr>
          </a:p>
        </p:txBody>
      </p:sp>
      <p:sp>
        <p:nvSpPr>
          <p:cNvPr id="14344"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14345" name="Group 10"/>
          <p:cNvGrpSpPr>
            <a:grpSpLocks noChangeAspect="1"/>
          </p:cNvGrpSpPr>
          <p:nvPr/>
        </p:nvGrpSpPr>
        <p:grpSpPr>
          <a:xfrm>
            <a:off x="8520113" y="3613150"/>
            <a:ext cx="2052637" cy="406400"/>
            <a:chOff x="0" y="0"/>
            <a:chExt cx="2172097" cy="430362"/>
          </a:xfrm>
        </p:grpSpPr>
        <p:pic>
          <p:nvPicPr>
            <p:cNvPr id="14346"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14347"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14348"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14349"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14350"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290"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2292" name="图片 8"/>
          <p:cNvPicPr>
            <a:picLocks noChangeAspect="1"/>
          </p:cNvPicPr>
          <p:nvPr/>
        </p:nvPicPr>
        <p:blipFill>
          <a:blip r:embed="rId1"/>
          <a:stretch>
            <a:fillRect/>
          </a:stretch>
        </p:blipFill>
        <p:spPr>
          <a:xfrm>
            <a:off x="9732963" y="46038"/>
            <a:ext cx="1706562" cy="590550"/>
          </a:xfrm>
          <a:prstGeom prst="rect">
            <a:avLst/>
          </a:prstGeom>
          <a:noFill/>
          <a:ln w="9525">
            <a:noFill/>
          </a:ln>
        </p:spPr>
      </p:pic>
      <p:sp>
        <p:nvSpPr>
          <p:cNvPr id="12293" name="文本框 9"/>
          <p:cNvSpPr/>
          <p:nvPr/>
        </p:nvSpPr>
        <p:spPr>
          <a:xfrm>
            <a:off x="9504363" y="6208713"/>
            <a:ext cx="2163762"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sp>
        <p:nvSpPr>
          <p:cNvPr id="12294" name="TextBox 1"/>
          <p:cNvSpPr/>
          <p:nvPr/>
        </p:nvSpPr>
        <p:spPr>
          <a:xfrm>
            <a:off x="31750" y="46038"/>
            <a:ext cx="45354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直观理解</a:t>
            </a:r>
            <a:endParaRPr lang="zh-CN" altLang="en-US" sz="3600" dirty="0">
              <a:latin typeface="Arial" panose="020B0604020202020204" pitchFamily="34" charset="0"/>
              <a:ea typeface="宋体" panose="02010600030101010101" pitchFamily="2" charset="-122"/>
            </a:endParaRPr>
          </a:p>
        </p:txBody>
      </p:sp>
      <p:sp>
        <p:nvSpPr>
          <p:cNvPr id="9" name="文本框 8"/>
          <p:cNvSpPr txBox="1"/>
          <p:nvPr/>
        </p:nvSpPr>
        <p:spPr>
          <a:xfrm>
            <a:off x="65088" y="1069975"/>
            <a:ext cx="11099800" cy="2861310"/>
          </a:xfrm>
          <a:prstGeom prst="rect">
            <a:avLst/>
          </a:prstGeom>
          <a:noFill/>
        </p:spPr>
        <p:txBody>
          <a:bodyPr>
            <a:spAutoFit/>
          </a:bodyPr>
          <a:lstStyle/>
          <a:p>
            <a:pPr marL="285750" marR="0" indent="-285750" defTabSz="914400">
              <a:lnSpc>
                <a:spcPct val="150000"/>
              </a:lnSpc>
              <a:spcBef>
                <a:spcPct val="30000"/>
              </a:spcBef>
              <a:buClrTx/>
              <a:buSzTx/>
              <a:buFont typeface="Wingdings" panose="05000000000000000000" pitchFamily="2" charset="2"/>
              <a:buChar char="p"/>
              <a:defRPr/>
            </a:pP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 生活中的“可靠性”：是人类的一种</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属性</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，指的是</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可以相信，可以信赖</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的程度</a:t>
            </a:r>
            <a:endParaRPr kumimoji="0" lang="en-US" altLang="zh-CN" sz="24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150000"/>
              </a:lnSpc>
              <a:spcBef>
                <a:spcPct val="30000"/>
              </a:spcBef>
              <a:buClrTx/>
              <a:buSzTx/>
              <a:buFont typeface="Wingdings" panose="05000000000000000000" pitchFamily="2" charset="2"/>
              <a:buChar char="Ø"/>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形容计划的：滴水不漏，天衣无缝，万无一失</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150000"/>
              </a:lnSpc>
              <a:spcBef>
                <a:spcPct val="30000"/>
              </a:spcBef>
              <a:buClrTx/>
              <a:buSzTx/>
              <a:buFont typeface="Wingdings" panose="05000000000000000000" pitchFamily="2" charset="2"/>
              <a:buChar char="Ø"/>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形容朋友的：金兰之好，莫逆之交</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150000"/>
              </a:lnSpc>
              <a:spcBef>
                <a:spcPct val="30000"/>
              </a:spcBef>
              <a:buClrTx/>
              <a:buSzTx/>
              <a:buFont typeface="Wingdings" panose="05000000000000000000" pitchFamily="2" charset="2"/>
              <a:buChar char="Ø"/>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形容承诺的：君子一言，驷马难追；言出必行</a:t>
            </a:r>
            <a:r>
              <a:rPr kumimoji="0" lang="en-US" altLang="zh-CN" sz="2000" kern="1200" cap="none" spc="0" normalizeH="0" baseline="0" noProof="0" dirty="0">
                <a:latin typeface="微软雅黑" panose="020B0503020204020204" pitchFamily="34" charset="-122"/>
                <a:ea typeface="微软雅黑" panose="020B0503020204020204" pitchFamily="34" charset="-122"/>
                <a:cs typeface="+mn-cs"/>
              </a:rPr>
              <a:t> </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150000"/>
              </a:lnSpc>
              <a:spcBef>
                <a:spcPct val="30000"/>
              </a:spcBef>
              <a:buClrTx/>
              <a:buSzTx/>
              <a:buFont typeface="Wingdings" panose="05000000000000000000" pitchFamily="2" charset="2"/>
              <a:buChar char="Ø"/>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形容感情的：海枯石烂，永不变心；肝胆相照，荣辱与共</a:t>
            </a:r>
            <a:endParaRPr kumimoji="0" lang="zh-CN" altLang="en-US" sz="2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386"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6388"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16390"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基本定义</a:t>
            </a:r>
            <a:endPar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1" name="文本框 9"/>
          <p:cNvSpPr txBox="1"/>
          <p:nvPr/>
        </p:nvSpPr>
        <p:spPr>
          <a:xfrm>
            <a:off x="173355" y="725805"/>
            <a:ext cx="11271885" cy="5262880"/>
          </a:xfrm>
          <a:prstGeom prst="rect">
            <a:avLst/>
          </a:prstGeom>
          <a:noFill/>
          <a:ln w="9525">
            <a:noFill/>
          </a:ln>
        </p:spPr>
        <p:txBody>
          <a:bodyPr anchor="t" anchorCtr="0">
            <a:noAutofit/>
          </a:bodyPr>
          <a:p>
            <a:pPr marL="342900" indent="-342900" eaLnBrk="0" hangingPunct="0">
              <a:lnSpc>
                <a:spcPct val="200000"/>
              </a:lnSpc>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可靠性</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Reliability)</a:t>
            </a:r>
            <a:r>
              <a:rPr lang="zh-CN" altLang="en-US" sz="2000" b="1"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产品在</a:t>
            </a:r>
            <a:r>
              <a:rPr lang="zh-CN" altLang="en-US" sz="1800" b="1" dirty="0">
                <a:solidFill>
                  <a:srgbClr val="102CFC"/>
                </a:solidFill>
                <a:latin typeface="微软雅黑" panose="020B0503020204020204" pitchFamily="34" charset="-122"/>
                <a:ea typeface="微软雅黑" panose="020B0503020204020204" pitchFamily="34" charset="-122"/>
              </a:rPr>
              <a:t>规定的条件</a:t>
            </a:r>
            <a:r>
              <a:rPr lang="zh-CN" altLang="en-US" sz="1800" dirty="0">
                <a:latin typeface="微软雅黑" panose="020B0503020204020204" pitchFamily="34" charset="-122"/>
                <a:ea typeface="微软雅黑" panose="020B0503020204020204" pitchFamily="34" charset="-122"/>
              </a:rPr>
              <a:t>下、</a:t>
            </a:r>
            <a:r>
              <a:rPr lang="zh-CN" altLang="en-US" sz="1800" b="1" dirty="0">
                <a:solidFill>
                  <a:srgbClr val="102CFC"/>
                </a:solidFill>
                <a:latin typeface="微软雅黑" panose="020B0503020204020204" pitchFamily="34" charset="-122"/>
                <a:ea typeface="微软雅黑" panose="020B0503020204020204" pitchFamily="34" charset="-122"/>
              </a:rPr>
              <a:t>规定的时间内</a:t>
            </a:r>
            <a:r>
              <a:rPr lang="zh-CN" altLang="en-US" sz="1800" dirty="0">
                <a:latin typeface="微软雅黑" panose="020B0503020204020204" pitchFamily="34" charset="-122"/>
                <a:ea typeface="微软雅黑" panose="020B0503020204020204" pitchFamily="34" charset="-122"/>
              </a:rPr>
              <a:t>完成</a:t>
            </a:r>
            <a:r>
              <a:rPr lang="zh-CN" altLang="en-US" sz="1800" b="1" dirty="0">
                <a:solidFill>
                  <a:srgbClr val="102CFC"/>
                </a:solidFill>
                <a:latin typeface="微软雅黑" panose="020B0503020204020204" pitchFamily="34" charset="-122"/>
                <a:ea typeface="微软雅黑" panose="020B0503020204020204" pitchFamily="34" charset="-122"/>
              </a:rPr>
              <a:t>规定的功能</a:t>
            </a:r>
            <a:r>
              <a:rPr lang="zh-CN" altLang="en-US" sz="1800" dirty="0">
                <a:latin typeface="微软雅黑" panose="020B0503020204020204" pitchFamily="34" charset="-122"/>
                <a:ea typeface="微软雅黑" panose="020B0503020204020204" pitchFamily="34" charset="-122"/>
              </a:rPr>
              <a:t>的</a:t>
            </a:r>
            <a:r>
              <a:rPr lang="zh-CN" altLang="en-US" sz="1800" b="1" dirty="0">
                <a:solidFill>
                  <a:srgbClr val="FF0000"/>
                </a:solidFill>
                <a:latin typeface="微软雅黑" panose="020B0503020204020204" pitchFamily="34" charset="-122"/>
                <a:ea typeface="微软雅黑" panose="020B0503020204020204" pitchFamily="34" charset="-122"/>
              </a:rPr>
              <a:t>能力</a:t>
            </a:r>
            <a:r>
              <a:rPr lang="zh-CN" altLang="en-US" sz="1800" dirty="0">
                <a:latin typeface="微软雅黑" panose="020B0503020204020204" pitchFamily="34" charset="-122"/>
                <a:ea typeface="微软雅黑" panose="020B0503020204020204" pitchFamily="34" charset="-122"/>
              </a:rPr>
              <a:t>，即业界所说的</a:t>
            </a:r>
            <a:r>
              <a:rPr lang="zh-CN" altLang="en-US" sz="1800" b="1" dirty="0">
                <a:solidFill>
                  <a:srgbClr val="102CFC"/>
                </a:solidFill>
                <a:latin typeface="微软雅黑" panose="020B0503020204020204" pitchFamily="34" charset="-122"/>
                <a:ea typeface="微软雅黑" panose="020B0503020204020204" pitchFamily="34" charset="-122"/>
              </a:rPr>
              <a:t>三规。</a:t>
            </a:r>
            <a:r>
              <a:rPr lang="zh-CN" altLang="en-US" sz="1800" dirty="0">
                <a:latin typeface="微软雅黑" panose="020B0503020204020204" pitchFamily="34" charset="-122"/>
                <a:ea typeface="微软雅黑" panose="020B0503020204020204" pitchFamily="34" charset="-122"/>
                <a:sym typeface="+mn-ea"/>
              </a:rPr>
              <a:t>是产品的一种</a:t>
            </a:r>
            <a:r>
              <a:rPr lang="zh-CN" altLang="en-US" sz="1800" b="1" dirty="0">
                <a:solidFill>
                  <a:srgbClr val="FF0000"/>
                </a:solidFill>
                <a:latin typeface="微软雅黑" panose="020B0503020204020204" pitchFamily="34" charset="-122"/>
                <a:ea typeface="微软雅黑" panose="020B0503020204020204" pitchFamily="34" charset="-122"/>
                <a:sym typeface="+mn-ea"/>
              </a:rPr>
              <a:t>固有属性</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R="0" defTabSz="914400">
              <a:lnSpc>
                <a:spcPct val="200000"/>
              </a:lnSpc>
              <a:buClrTx/>
              <a:buSzTx/>
              <a:buFont typeface="Wingdings" panose="05000000000000000000" pitchFamily="2" charset="2"/>
              <a:defRPr/>
            </a:pPr>
            <a:r>
              <a:rPr lang="en-US" altLang="zh-CN" sz="1600" b="1" noProof="0" dirty="0">
                <a:solidFill>
                  <a:srgbClr val="102CFC"/>
                </a:solidFill>
                <a:latin typeface="微软雅黑" panose="020B0503020204020204" pitchFamily="34" charset="-122"/>
                <a:ea typeface="微软雅黑" panose="020B0503020204020204" pitchFamily="34" charset="-122"/>
                <a:sym typeface="+mn-ea"/>
              </a:rPr>
              <a:t>1</a:t>
            </a:r>
            <a:r>
              <a:rPr lang="zh-CN" altLang="en-US" sz="1600" b="1" noProof="0" dirty="0">
                <a:solidFill>
                  <a:srgbClr val="102CFC"/>
                </a:solidFill>
                <a:latin typeface="微软雅黑" panose="020B0503020204020204" pitchFamily="34" charset="-122"/>
                <a:ea typeface="微软雅黑" panose="020B0503020204020204" pitchFamily="34" charset="-122"/>
                <a:sym typeface="+mn-ea"/>
              </a:rPr>
              <a:t>）规定的条件：</a:t>
            </a:r>
            <a:r>
              <a:rPr lang="zh-CN" altLang="en-US" sz="1600" noProof="0" dirty="0">
                <a:latin typeface="微软雅黑" panose="020B0503020204020204" pitchFamily="34" charset="-122"/>
                <a:ea typeface="微软雅黑" panose="020B0503020204020204" pitchFamily="34" charset="-122"/>
                <a:sym typeface="+mn-ea"/>
              </a:rPr>
              <a:t>产品的运行环境</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624205" marR="0" indent="-263525" defTabSz="914400">
              <a:lnSpc>
                <a:spcPct val="200000"/>
              </a:lnSpc>
              <a:buClrTx/>
              <a:buSzTx/>
              <a:buFont typeface="Wingdings" panose="05000000000000000000" pitchFamily="2" charset="2"/>
              <a:buChar char="Ø"/>
              <a:defRPr/>
            </a:pPr>
            <a:r>
              <a:rPr lang="zh-CN" altLang="en-US" sz="1200" b="1" noProof="0" dirty="0">
                <a:solidFill>
                  <a:schemeClr val="tx1"/>
                </a:solidFill>
                <a:latin typeface="微软雅黑" panose="020B0503020204020204" pitchFamily="34" charset="-122"/>
                <a:ea typeface="微软雅黑" panose="020B0503020204020204" pitchFamily="34" charset="-122"/>
                <a:sym typeface="+mn-ea"/>
              </a:rPr>
              <a:t>环境条件：</a:t>
            </a:r>
            <a:r>
              <a:rPr lang="zh-CN" altLang="en-US" sz="1200" noProof="0" dirty="0">
                <a:latin typeface="微软雅黑" panose="020B0503020204020204" pitchFamily="34" charset="-122"/>
                <a:ea typeface="微软雅黑" panose="020B0503020204020204" pitchFamily="34" charset="-122"/>
                <a:sym typeface="+mn-ea"/>
              </a:rPr>
              <a:t>温度，湿度，压力，振动，冲击，电磁场，电磁辐射等等</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624205" marR="0" indent="-263525" defTabSz="914400">
              <a:lnSpc>
                <a:spcPct val="200000"/>
              </a:lnSpc>
              <a:buClrTx/>
              <a:buSzTx/>
              <a:buFont typeface="Wingdings" panose="05000000000000000000" pitchFamily="2" charset="2"/>
              <a:buChar char="Ø"/>
              <a:defRPr/>
            </a:pPr>
            <a:r>
              <a:rPr lang="zh-CN" altLang="en-US" sz="1200" b="1" noProof="0" dirty="0">
                <a:solidFill>
                  <a:schemeClr val="tx1"/>
                </a:solidFill>
                <a:latin typeface="微软雅黑" panose="020B0503020204020204" pitchFamily="34" charset="-122"/>
                <a:ea typeface="微软雅黑" panose="020B0503020204020204" pitchFamily="34" charset="-122"/>
                <a:sym typeface="+mn-ea"/>
              </a:rPr>
              <a:t>工作条件：</a:t>
            </a:r>
            <a:r>
              <a:rPr lang="zh-CN" altLang="en-US" sz="1200" noProof="0" dirty="0">
                <a:latin typeface="微软雅黑" panose="020B0503020204020204" pitchFamily="34" charset="-122"/>
                <a:ea typeface="微软雅黑" panose="020B0503020204020204" pitchFamily="34" charset="-122"/>
                <a:sym typeface="+mn-ea"/>
              </a:rPr>
              <a:t>工作应力，系统负载，业务模型，人员操作等等</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lang="en-US" altLang="zh-CN" sz="1600" b="1" noProof="0" dirty="0">
                <a:solidFill>
                  <a:srgbClr val="102CFC"/>
                </a:solidFill>
                <a:latin typeface="微软雅黑" panose="020B0503020204020204" pitchFamily="34" charset="-122"/>
                <a:ea typeface="微软雅黑" panose="020B0503020204020204" pitchFamily="34" charset="-122"/>
                <a:sym typeface="+mn-ea"/>
              </a:rPr>
              <a:t>2</a:t>
            </a:r>
            <a:r>
              <a:rPr lang="zh-CN" altLang="en-US" sz="1600" b="1" noProof="0" dirty="0">
                <a:solidFill>
                  <a:srgbClr val="102CFC"/>
                </a:solidFill>
                <a:latin typeface="微软雅黑" panose="020B0503020204020204" pitchFamily="34" charset="-122"/>
                <a:ea typeface="微软雅黑" panose="020B0503020204020204" pitchFamily="34" charset="-122"/>
                <a:sym typeface="+mn-ea"/>
              </a:rPr>
              <a:t>）规定的时间：</a:t>
            </a:r>
            <a:r>
              <a:rPr lang="zh-CN" altLang="en-US" sz="1600" noProof="0" dirty="0">
                <a:latin typeface="微软雅黑" panose="020B0503020204020204" pitchFamily="34" charset="-122"/>
                <a:ea typeface="微软雅黑" panose="020B0503020204020204" pitchFamily="34" charset="-122"/>
                <a:sym typeface="+mn-ea"/>
              </a:rPr>
              <a:t>产品的生命周期</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624205" marR="0" indent="-263525" defTabSz="914400">
              <a:lnSpc>
                <a:spcPct val="200000"/>
              </a:lnSpc>
              <a:buClrTx/>
              <a:buSzTx/>
              <a:buFont typeface="Wingdings" panose="05000000000000000000" pitchFamily="2" charset="2"/>
              <a:buChar char="Ø"/>
              <a:defRPr/>
            </a:pPr>
            <a:r>
              <a:rPr lang="zh-CN" altLang="en-US" sz="1200" b="1" noProof="0" dirty="0">
                <a:solidFill>
                  <a:schemeClr val="tx1"/>
                </a:solidFill>
                <a:latin typeface="微软雅黑" panose="020B0503020204020204" pitchFamily="34" charset="-122"/>
                <a:ea typeface="微软雅黑" panose="020B0503020204020204" pitchFamily="34" charset="-122"/>
                <a:sym typeface="+mn-ea"/>
              </a:rPr>
              <a:t>工作时间：</a:t>
            </a:r>
            <a:r>
              <a:rPr lang="zh-CN" altLang="en-US" sz="1200" noProof="0" dirty="0">
                <a:latin typeface="微软雅黑" panose="020B0503020204020204" pitchFamily="34" charset="-122"/>
                <a:ea typeface="微软雅黑" panose="020B0503020204020204" pitchFamily="34" charset="-122"/>
                <a:sym typeface="+mn-ea"/>
              </a:rPr>
              <a:t>时长（小时）、频次（次数）、距离（公里），例如交换机寿命</a:t>
            </a:r>
            <a:r>
              <a:rPr lang="en-US" altLang="zh-CN" sz="1200" noProof="0" dirty="0">
                <a:latin typeface="微软雅黑" panose="020B0503020204020204" pitchFamily="34" charset="-122"/>
                <a:ea typeface="微软雅黑" panose="020B0503020204020204" pitchFamily="34" charset="-122"/>
                <a:sym typeface="+mn-ea"/>
              </a:rPr>
              <a:t>20</a:t>
            </a:r>
            <a:r>
              <a:rPr lang="zh-CN" altLang="en-US" sz="1200" noProof="0" dirty="0">
                <a:latin typeface="微软雅黑" panose="020B0503020204020204" pitchFamily="34" charset="-122"/>
                <a:ea typeface="微软雅黑" panose="020B0503020204020204" pitchFamily="34" charset="-122"/>
                <a:sym typeface="+mn-ea"/>
              </a:rPr>
              <a:t>年，手机寿命</a:t>
            </a:r>
            <a:r>
              <a:rPr lang="en-US" altLang="zh-CN" sz="1200" noProof="0" dirty="0">
                <a:latin typeface="微软雅黑" panose="020B0503020204020204" pitchFamily="34" charset="-122"/>
                <a:ea typeface="微软雅黑" panose="020B0503020204020204" pitchFamily="34" charset="-122"/>
                <a:sym typeface="+mn-ea"/>
              </a:rPr>
              <a:t>5</a:t>
            </a:r>
            <a:r>
              <a:rPr lang="zh-CN" altLang="en-US" sz="1200" noProof="0" dirty="0">
                <a:latin typeface="微软雅黑" panose="020B0503020204020204" pitchFamily="34" charset="-122"/>
                <a:ea typeface="微软雅黑" panose="020B0503020204020204" pitchFamily="34" charset="-122"/>
                <a:sym typeface="+mn-ea"/>
              </a:rPr>
              <a:t>年，手机划盖工作寿命</a:t>
            </a:r>
            <a:r>
              <a:rPr lang="en-US" altLang="zh-CN" sz="1200" noProof="0" dirty="0">
                <a:latin typeface="微软雅黑" panose="020B0503020204020204" pitchFamily="34" charset="-122"/>
                <a:ea typeface="微软雅黑" panose="020B0503020204020204" pitchFamily="34" charset="-122"/>
                <a:sym typeface="+mn-ea"/>
              </a:rPr>
              <a:t>6</a:t>
            </a:r>
            <a:r>
              <a:rPr lang="zh-CN" altLang="en-US" sz="1200" noProof="0" dirty="0">
                <a:latin typeface="微软雅黑" panose="020B0503020204020204" pitchFamily="34" charset="-122"/>
                <a:ea typeface="微软雅黑" panose="020B0503020204020204" pitchFamily="34" charset="-122"/>
                <a:sym typeface="+mn-ea"/>
              </a:rPr>
              <a:t>万次，汽车寿命</a:t>
            </a:r>
            <a:r>
              <a:rPr lang="en-US" altLang="zh-CN" sz="1200" noProof="0" dirty="0">
                <a:latin typeface="微软雅黑" panose="020B0503020204020204" pitchFamily="34" charset="-122"/>
                <a:ea typeface="微软雅黑" panose="020B0503020204020204" pitchFamily="34" charset="-122"/>
                <a:sym typeface="+mn-ea"/>
              </a:rPr>
              <a:t>30</a:t>
            </a:r>
            <a:r>
              <a:rPr lang="zh-CN" altLang="en-US" sz="1200" noProof="0" dirty="0">
                <a:latin typeface="微软雅黑" panose="020B0503020204020204" pitchFamily="34" charset="-122"/>
                <a:ea typeface="微软雅黑" panose="020B0503020204020204" pitchFamily="34" charset="-122"/>
                <a:sym typeface="+mn-ea"/>
              </a:rPr>
              <a:t>万公里</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624205" marR="0" indent="-263525" defTabSz="914400">
              <a:lnSpc>
                <a:spcPct val="200000"/>
              </a:lnSpc>
              <a:buClrTx/>
              <a:buSzTx/>
              <a:buFont typeface="Wingdings" panose="05000000000000000000" pitchFamily="2" charset="2"/>
              <a:buChar char="Ø"/>
              <a:defRPr/>
            </a:pPr>
            <a:r>
              <a:rPr lang="en-US" altLang="zh-CN" sz="1200" b="1" noProof="0" dirty="0">
                <a:solidFill>
                  <a:schemeClr val="tx1"/>
                </a:solidFill>
                <a:latin typeface="微软雅黑" panose="020B0503020204020204" pitchFamily="34" charset="-122"/>
                <a:ea typeface="微软雅黑" panose="020B0503020204020204" pitchFamily="34" charset="-122"/>
                <a:sym typeface="+mn-ea"/>
              </a:rPr>
              <a:t> </a:t>
            </a:r>
            <a:r>
              <a:rPr lang="zh-CN" altLang="en-US" sz="1200" b="1" noProof="0" dirty="0">
                <a:solidFill>
                  <a:schemeClr val="tx1"/>
                </a:solidFill>
                <a:latin typeface="微软雅黑" panose="020B0503020204020204" pitchFamily="34" charset="-122"/>
                <a:ea typeface="微软雅黑" panose="020B0503020204020204" pitchFamily="34" charset="-122"/>
                <a:sym typeface="+mn-ea"/>
              </a:rPr>
              <a:t>非工作时间</a:t>
            </a:r>
            <a:r>
              <a:rPr lang="zh-CN" altLang="en-US" sz="1200" noProof="0" dirty="0">
                <a:latin typeface="微软雅黑" panose="020B0503020204020204" pitchFamily="34" charset="-122"/>
                <a:ea typeface="微软雅黑" panose="020B0503020204020204" pitchFamily="34" charset="-122"/>
                <a:sym typeface="+mn-ea"/>
              </a:rPr>
              <a:t>：待机状态，储存状态等</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lang="en-US" altLang="zh-CN" sz="1600" b="1" noProof="0" dirty="0">
                <a:solidFill>
                  <a:srgbClr val="102CFC"/>
                </a:solidFill>
                <a:latin typeface="微软雅黑" panose="020B0503020204020204" pitchFamily="34" charset="-122"/>
                <a:ea typeface="微软雅黑" panose="020B0503020204020204" pitchFamily="34" charset="-122"/>
                <a:sym typeface="+mn-ea"/>
              </a:rPr>
              <a:t>3</a:t>
            </a:r>
            <a:r>
              <a:rPr lang="zh-CN" altLang="en-US" sz="1600" b="1" noProof="0" dirty="0">
                <a:solidFill>
                  <a:srgbClr val="102CFC"/>
                </a:solidFill>
                <a:latin typeface="微软雅黑" panose="020B0503020204020204" pitchFamily="34" charset="-122"/>
                <a:ea typeface="微软雅黑" panose="020B0503020204020204" pitchFamily="34" charset="-122"/>
                <a:sym typeface="+mn-ea"/>
              </a:rPr>
              <a:t>）规定的功能：产品的技术性指标</a:t>
            </a:r>
            <a:endParaRPr kumimoji="0" lang="zh-CN" altLang="en-US" sz="16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endParaRPr>
          </a:p>
          <a:p>
            <a:pPr marL="360680" marR="0" defTabSz="914400">
              <a:lnSpc>
                <a:spcPct val="200000"/>
              </a:lnSpc>
              <a:buClrTx/>
              <a:buSzTx/>
              <a:buFont typeface="Wingdings" panose="05000000000000000000" pitchFamily="2" charset="2"/>
              <a:buChar char="Ø"/>
              <a:defRPr/>
            </a:pPr>
            <a:r>
              <a:rPr lang="zh-CN" altLang="en-US" sz="1200" noProof="0" dirty="0">
                <a:solidFill>
                  <a:srgbClr val="336600"/>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1200" noProof="0" dirty="0">
                <a:latin typeface="微软雅黑" panose="020B0503020204020204" pitchFamily="34" charset="-122"/>
                <a:ea typeface="微软雅黑" panose="020B0503020204020204" pitchFamily="34" charset="-122"/>
                <a:sym typeface="+mn-ea"/>
              </a:rPr>
              <a:t>指产品标准或产品技术条件中所规定的各项技术性能（技术指标）</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eaLnBrk="0" hangingPunct="0">
              <a:lnSpc>
                <a:spcPct val="200000"/>
              </a:lnSpc>
              <a:buFont typeface="Wingdings" panose="05000000000000000000" pitchFamily="2" charset="2"/>
            </a:pPr>
            <a:endParaRPr lang="zh-CN" altLang="en-US" sz="1600" i="1" dirty="0">
              <a:latin typeface="微软雅黑" panose="020B0503020204020204" pitchFamily="34" charset="-122"/>
              <a:ea typeface="微软雅黑" panose="020B0503020204020204" pitchFamily="34" charset="-122"/>
            </a:endParaRPr>
          </a:p>
          <a:p>
            <a:pPr eaLnBrk="0" hangingPunct="0">
              <a:lnSpc>
                <a:spcPct val="200000"/>
              </a:lnSpc>
              <a:buFont typeface="Wingdings" panose="05000000000000000000" pitchFamily="2" charset="2"/>
            </a:pPr>
            <a:r>
              <a:rPr lang="zh-CN" altLang="en-US" sz="1600" i="1" dirty="0">
                <a:latin typeface="微软雅黑" panose="020B0503020204020204" pitchFamily="34" charset="-122"/>
                <a:ea typeface="微软雅黑" panose="020B0503020204020204" pitchFamily="34" charset="-122"/>
              </a:rPr>
              <a:t>产品：指的是新版</a:t>
            </a:r>
            <a:r>
              <a:rPr lang="en-US" altLang="zh-CN" sz="1600" i="1" dirty="0">
                <a:latin typeface="微软雅黑" panose="020B0503020204020204" pitchFamily="34" charset="-122"/>
                <a:ea typeface="微软雅黑" panose="020B0503020204020204" pitchFamily="34" charset="-122"/>
              </a:rPr>
              <a:t>ISO9000</a:t>
            </a:r>
            <a:r>
              <a:rPr lang="zh-CN" altLang="en-US" sz="1600" i="1" dirty="0">
                <a:latin typeface="微软雅黑" panose="020B0503020204020204" pitchFamily="34" charset="-122"/>
                <a:ea typeface="微软雅黑" panose="020B0503020204020204" pitchFamily="34" charset="-122"/>
              </a:rPr>
              <a:t>中定义的</a:t>
            </a:r>
            <a:r>
              <a:rPr lang="zh-CN" altLang="en-US" sz="1600" b="1" i="1" dirty="0">
                <a:solidFill>
                  <a:srgbClr val="FF0000"/>
                </a:solidFill>
                <a:latin typeface="微软雅黑" panose="020B0503020204020204" pitchFamily="34" charset="-122"/>
                <a:ea typeface="微软雅黑" panose="020B0503020204020204" pitchFamily="34" charset="-122"/>
              </a:rPr>
              <a:t>硬件和流程性材料</a:t>
            </a:r>
            <a:r>
              <a:rPr lang="zh-CN" altLang="en-US" sz="1600" i="1" dirty="0">
                <a:latin typeface="微软雅黑" panose="020B0503020204020204" pitchFamily="34" charset="-122"/>
                <a:ea typeface="微软雅黑" panose="020B0503020204020204" pitchFamily="34" charset="-122"/>
              </a:rPr>
              <a:t>等有形产品以及</a:t>
            </a:r>
            <a:r>
              <a:rPr lang="zh-CN" altLang="en-US" sz="1600" b="1" i="1" dirty="0">
                <a:solidFill>
                  <a:srgbClr val="FF0000"/>
                </a:solidFill>
                <a:latin typeface="微软雅黑" panose="020B0503020204020204" pitchFamily="34" charset="-122"/>
                <a:ea typeface="微软雅黑" panose="020B0503020204020204" pitchFamily="34" charset="-122"/>
              </a:rPr>
              <a:t>软件</a:t>
            </a:r>
            <a:r>
              <a:rPr lang="zh-CN" altLang="en-US" sz="1600" i="1" dirty="0">
                <a:latin typeface="微软雅黑" panose="020B0503020204020204" pitchFamily="34" charset="-122"/>
                <a:ea typeface="微软雅黑" panose="020B0503020204020204" pitchFamily="34" charset="-122"/>
              </a:rPr>
              <a:t>等无形产品</a:t>
            </a:r>
            <a:endParaRPr lang="zh-CN" altLang="en-US" sz="1600" i="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4100"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4101"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sp>
        <p:nvSpPr>
          <p:cNvPr id="4102" name="文本框 14"/>
          <p:cNvSpPr/>
          <p:nvPr/>
        </p:nvSpPr>
        <p:spPr>
          <a:xfrm>
            <a:off x="6110288" y="2008823"/>
            <a:ext cx="3068637" cy="433705"/>
          </a:xfrm>
          <a:prstGeom prst="rect">
            <a:avLst/>
          </a:prstGeom>
          <a:noFill/>
          <a:ln w="9525">
            <a:noFill/>
          </a:ln>
        </p:spPr>
        <p:txBody>
          <a:bodyPr lIns="64802" tIns="32401" rIns="64802" bIns="32401" anchor="t" anchorCtr="0">
            <a:spAutoFit/>
          </a:bodyPr>
          <a:p>
            <a:r>
              <a:rPr lang="en-US" altLang="zh-CN"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可靠性发展历史</a:t>
            </a:r>
            <a:endParaRPr lang="zh-CN" altLang="en-US" dirty="0">
              <a:latin typeface="Arial" panose="020B0604020202020204" pitchFamily="34" charset="0"/>
              <a:ea typeface="宋体" panose="02010600030101010101" pitchFamily="2" charset="-122"/>
            </a:endParaRPr>
          </a:p>
        </p:txBody>
      </p:sp>
      <p:sp>
        <p:nvSpPr>
          <p:cNvPr id="4103" name="文本框 15"/>
          <p:cNvSpPr/>
          <p:nvPr/>
        </p:nvSpPr>
        <p:spPr>
          <a:xfrm>
            <a:off x="6110288" y="2637155"/>
            <a:ext cx="3117850" cy="433705"/>
          </a:xfrm>
          <a:prstGeom prst="rect">
            <a:avLst/>
          </a:prstGeom>
          <a:noFill/>
          <a:ln w="9525">
            <a:noFill/>
          </a:ln>
        </p:spPr>
        <p:txBody>
          <a:bodyPr lIns="64802" tIns="32401" rIns="64802" bIns="32401" anchor="t" anchorCtr="0">
            <a:spAutoFit/>
          </a:bodyPr>
          <a:p>
            <a:r>
              <a:rPr lang="en-US" altLang="zh-CN"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可靠性工程理论</a:t>
            </a:r>
            <a:endParaRPr lang="zh-CN" altLang="en-US" dirty="0">
              <a:latin typeface="Arial" panose="020B0604020202020204" pitchFamily="34" charset="0"/>
              <a:ea typeface="宋体" panose="02010600030101010101" pitchFamily="2" charset="-122"/>
            </a:endParaRPr>
          </a:p>
        </p:txBody>
      </p:sp>
      <p:sp>
        <p:nvSpPr>
          <p:cNvPr id="4104" name="文本框 15"/>
          <p:cNvSpPr/>
          <p:nvPr/>
        </p:nvSpPr>
        <p:spPr>
          <a:xfrm>
            <a:off x="6110288" y="3823653"/>
            <a:ext cx="3068637" cy="433705"/>
          </a:xfrm>
          <a:prstGeom prst="rect">
            <a:avLst/>
          </a:prstGeom>
          <a:noFill/>
          <a:ln w="9525">
            <a:noFill/>
          </a:ln>
        </p:spPr>
        <p:txBody>
          <a:bodyPr lIns="64802" tIns="32401" rIns="64802" bIns="32401" anchor="t" anchorCtr="0">
            <a:spAutoFit/>
          </a:bodyPr>
          <a:p>
            <a:r>
              <a:rPr lang="en-US" altLang="zh-CN"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业界广义可靠性</a:t>
            </a:r>
            <a:endParaRPr lang="zh-CN" altLang="en-US" dirty="0">
              <a:latin typeface="Arial" panose="020B0604020202020204" pitchFamily="34" charset="0"/>
              <a:ea typeface="宋体" panose="02010600030101010101" pitchFamily="2" charset="-122"/>
            </a:endParaRPr>
          </a:p>
        </p:txBody>
      </p:sp>
      <p:sp>
        <p:nvSpPr>
          <p:cNvPr id="4105" name="矩形 17"/>
          <p:cNvSpPr/>
          <p:nvPr/>
        </p:nvSpPr>
        <p:spPr>
          <a:xfrm>
            <a:off x="2932113" y="2871788"/>
            <a:ext cx="1349375" cy="790575"/>
          </a:xfrm>
          <a:prstGeom prst="rect">
            <a:avLst/>
          </a:prstGeom>
          <a:noFill/>
          <a:ln w="9525">
            <a:noFill/>
          </a:ln>
        </p:spPr>
        <p:txBody>
          <a:bodyPr wrap="none" anchor="t" anchorCtr="0">
            <a:spAutoFit/>
          </a:bodyPr>
          <a:p>
            <a:r>
              <a:rPr lang="zh-CN" altLang="en-US" sz="45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目录</a:t>
            </a:r>
            <a:endParaRPr lang="zh-CN" altLang="en-US" dirty="0">
              <a:latin typeface="Arial" panose="020B0604020202020204" pitchFamily="34" charset="0"/>
              <a:ea typeface="宋体" panose="02010600030101010101" pitchFamily="2" charset="-122"/>
            </a:endParaRPr>
          </a:p>
        </p:txBody>
      </p:sp>
      <p:sp>
        <p:nvSpPr>
          <p:cNvPr id="4107" name="文本框 22"/>
          <p:cNvSpPr/>
          <p:nvPr/>
        </p:nvSpPr>
        <p:spPr>
          <a:xfrm>
            <a:off x="6054725" y="4547235"/>
            <a:ext cx="184150" cy="831850"/>
          </a:xfrm>
          <a:prstGeom prst="rect">
            <a:avLst/>
          </a:prstGeom>
          <a:noFill/>
          <a:ln w="9525">
            <a:noFill/>
          </a:ln>
        </p:spPr>
        <p:txBody>
          <a:bodyPr wrap="none" anchor="t" anchorCtr="0">
            <a:spAutoFit/>
          </a:bodyPr>
          <a:p>
            <a:endParaRPr lang="zh-CN" altLang="zh-CN" sz="2400" b="1"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zh-CN" sz="2400" dirty="0">
              <a:solidFill>
                <a:srgbClr val="BFBFBF"/>
              </a:solidFill>
              <a:latin typeface="Calibri" panose="020F0502020204030204" pitchFamily="34" charset="0"/>
              <a:ea typeface="宋体" panose="02010600030101010101" pitchFamily="2" charset="-122"/>
              <a:sym typeface="宋体" panose="02010600030101010101" pitchFamily="2" charset="-122"/>
            </a:endParaRPr>
          </a:p>
        </p:txBody>
      </p:sp>
      <p:sp>
        <p:nvSpPr>
          <p:cNvPr id="4111" name="文本框 15"/>
          <p:cNvSpPr/>
          <p:nvPr/>
        </p:nvSpPr>
        <p:spPr>
          <a:xfrm>
            <a:off x="6110288" y="4452938"/>
            <a:ext cx="3068637" cy="433705"/>
          </a:xfrm>
          <a:prstGeom prst="rect">
            <a:avLst/>
          </a:prstGeom>
          <a:noFill/>
          <a:ln w="9525">
            <a:noFill/>
          </a:ln>
        </p:spPr>
        <p:txBody>
          <a:bodyPr lIns="64802" tIns="32401" rIns="64802" bIns="32401" anchor="t" anchorCtr="0">
            <a:spAutoFit/>
          </a:bodyPr>
          <a:p>
            <a:r>
              <a:rPr lang="en-US" altLang="zh-CN"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可靠性度量体系</a:t>
            </a:r>
            <a:endParaRPr lang="zh-CN" altLang="en-US" dirty="0">
              <a:latin typeface="Arial" panose="020B0604020202020204" pitchFamily="34" charset="0"/>
              <a:ea typeface="宋体" panose="02010600030101010101" pitchFamily="2" charset="-122"/>
            </a:endParaRPr>
          </a:p>
        </p:txBody>
      </p:sp>
      <p:sp>
        <p:nvSpPr>
          <p:cNvPr id="2" name="文本框 15"/>
          <p:cNvSpPr/>
          <p:nvPr>
            <p:custDataLst>
              <p:tags r:id="rId2"/>
            </p:custDataLst>
          </p:nvPr>
        </p:nvSpPr>
        <p:spPr>
          <a:xfrm>
            <a:off x="6110288" y="3238500"/>
            <a:ext cx="3117850" cy="433705"/>
          </a:xfrm>
          <a:prstGeom prst="rect">
            <a:avLst/>
          </a:prstGeom>
          <a:noFill/>
          <a:ln w="9525">
            <a:noFill/>
          </a:ln>
        </p:spPr>
        <p:txBody>
          <a:bodyPr lIns="64802" tIns="32401" rIns="64802" bIns="32401" anchor="t" anchorCtr="0">
            <a:spAutoFit/>
          </a:bodyPr>
          <a:p>
            <a:r>
              <a:rPr lang="en-US" altLang="zh-CN"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可靠性基本概念</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7410"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7412"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17414"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常见分类</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3038" y="865188"/>
            <a:ext cx="11269663" cy="3784600"/>
          </a:xfrm>
          <a:prstGeom prst="rect">
            <a:avLst/>
          </a:prstGeom>
          <a:noFill/>
        </p:spPr>
        <p:txBody>
          <a:bodyPr>
            <a:spAutoFit/>
          </a:bodyPr>
          <a:lstStyle/>
          <a:p>
            <a:pPr marL="342900" marR="0" indent="-342900" defTabSz="914400">
              <a:lnSpc>
                <a:spcPct val="200000"/>
              </a:lnSpc>
              <a:buClrTx/>
              <a:buSzTx/>
              <a:buFont typeface="Wingdings" panose="05000000000000000000" pitchFamily="2" charset="2"/>
              <a:buChar char="p"/>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按阶段分：</a:t>
            </a:r>
            <a:r>
              <a:rPr kumimoji="0" lang="zh-CN" altLang="en-US" sz="20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固有可靠性</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和</a:t>
            </a:r>
            <a:r>
              <a:rPr kumimoji="0" lang="zh-CN" altLang="en-US" sz="20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使用可靠性</a:t>
            </a:r>
            <a:endParaRPr kumimoji="0" lang="zh-CN" altLang="en-US" sz="2000" kern="1200" cap="none" spc="0" normalizeH="0" baseline="0" noProof="0" dirty="0">
              <a:latin typeface="微软雅黑" panose="020B0503020204020204" pitchFamily="34" charset="-122"/>
              <a:ea typeface="微软雅黑" panose="020B0503020204020204" pitchFamily="34" charset="-122"/>
              <a:cs typeface="+mn-cs"/>
            </a:endParaRPr>
          </a:p>
          <a:p>
            <a:pPr marL="624205" marR="0" indent="-263525" defTabSz="914400">
              <a:lnSpc>
                <a:spcPct val="200000"/>
              </a:lnSpc>
              <a:buClrTx/>
              <a:buSzTx/>
              <a:buFont typeface="Wingdings" panose="05000000000000000000" pitchFamily="2" charset="2"/>
              <a:buChar char="Ø"/>
              <a:defRPr/>
            </a:pPr>
            <a:r>
              <a:rPr kumimoji="0" lang="zh-CN" altLang="en-US" sz="16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固有可靠性：</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是在设计、开发</a:t>
            </a: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制造中赋予的可靠性，是开发</a:t>
            </a: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制造者可以完全控制的</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endParaRPr>
          </a:p>
          <a:p>
            <a:pPr marL="624205" marR="0" indent="-263525" defTabSz="914400">
              <a:lnSpc>
                <a:spcPct val="200000"/>
              </a:lnSpc>
              <a:buClrTx/>
              <a:buSzTx/>
              <a:buFont typeface="Wingdings" panose="05000000000000000000" pitchFamily="2" charset="2"/>
              <a:buChar char="Ø"/>
              <a:defRPr/>
            </a:pPr>
            <a:r>
              <a:rPr kumimoji="0" lang="zh-CN" altLang="en-US" sz="16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使用可靠性：</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是在实际使用过程中表现出来的可靠性，相对固有可靠性的影响因素之外，还要考虑产品安装、操作使用和维修保障等方面因素的影响</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342900" defTabSz="914400">
              <a:lnSpc>
                <a:spcPct val="200000"/>
              </a:lnSpc>
              <a:buClrTx/>
              <a:buSzTx/>
              <a:buFont typeface="Wingdings" panose="05000000000000000000" pitchFamily="2" charset="2"/>
              <a:buChar char="p"/>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按范围分：</a:t>
            </a:r>
            <a:r>
              <a:rPr kumimoji="0" lang="zh-CN" altLang="en-US" sz="20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基本可靠性</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和</a:t>
            </a:r>
            <a:r>
              <a:rPr kumimoji="0" lang="zh-CN" altLang="en-US" sz="20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任务可靠性</a:t>
            </a:r>
            <a:endPar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endParaRPr>
          </a:p>
          <a:p>
            <a:pPr marL="624205" marR="0" indent="-263525" defTabSz="914400">
              <a:lnSpc>
                <a:spcPct val="200000"/>
              </a:lnSpc>
              <a:buClrTx/>
              <a:buSzTx/>
              <a:buFont typeface="Wingdings" panose="05000000000000000000" pitchFamily="2" charset="2"/>
              <a:buChar char="Ø"/>
              <a:defRPr/>
            </a:pPr>
            <a:r>
              <a:rPr kumimoji="0" lang="zh-CN" altLang="en-US" sz="16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基本可靠性：</a:t>
            </a:r>
            <a:r>
              <a:rPr kumimoji="0" lang="zh-CN" altLang="zh-CN" sz="1600" kern="1200" cap="none" spc="0" normalizeH="0" baseline="0" noProof="0" dirty="0">
                <a:latin typeface="微软雅黑" panose="020B0503020204020204" pitchFamily="34" charset="-122"/>
                <a:ea typeface="微软雅黑" panose="020B0503020204020204" pitchFamily="34" charset="-122"/>
                <a:cs typeface="+mn-cs"/>
              </a:rPr>
              <a:t>规定的条件下和规定的时间内提供所有功能的能力。评估时</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统计产品的所有运行单位和所有故障</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endParaRPr>
          </a:p>
          <a:p>
            <a:pPr marL="624205" marR="0" indent="-263525" defTabSz="914400">
              <a:lnSpc>
                <a:spcPct val="200000"/>
              </a:lnSpc>
              <a:buClrTx/>
              <a:buSzTx/>
              <a:buFont typeface="Wingdings" panose="05000000000000000000" pitchFamily="2" charset="2"/>
              <a:buChar char="Ø"/>
              <a:defRPr/>
            </a:pPr>
            <a:r>
              <a:rPr kumimoji="0" lang="zh-CN" altLang="en-US" sz="16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任务可靠性</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：规定的</a:t>
            </a:r>
            <a:r>
              <a:rPr kumimoji="0" lang="zh-CN" altLang="en-US" sz="16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任务剖面</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内完成规定任务功能的能力。评估时仅考虑在特定任务期间发生的影响完成任务的故障</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010"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43012"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43014"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故障、错误、失效</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43015" name="文本框 9"/>
          <p:cNvSpPr txBox="1"/>
          <p:nvPr/>
        </p:nvSpPr>
        <p:spPr>
          <a:xfrm>
            <a:off x="257175" y="835025"/>
            <a:ext cx="11269663" cy="4799965"/>
          </a:xfrm>
          <a:prstGeom prst="rect">
            <a:avLst/>
          </a:prstGeom>
          <a:noFill/>
          <a:ln w="9525">
            <a:noFill/>
          </a:ln>
        </p:spPr>
        <p:txBody>
          <a:bodyPr anchor="t" anchorCtr="0">
            <a:spAutoFit/>
          </a:bodyPr>
          <a:p>
            <a:pPr marL="342900" indent="-342900" eaLnBrk="0" hangingPunct="0">
              <a:lnSpc>
                <a:spcPct val="150000"/>
              </a:lnSpc>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故障</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Fault</a:t>
            </a:r>
            <a:r>
              <a:rPr lang="zh-CN" altLang="zh-CN" sz="2000" b="1"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r>
              <a:rPr lang="zh-CN" altLang="zh-CN" sz="2000" b="1" dirty="0">
                <a:solidFill>
                  <a:srgbClr val="FF0000"/>
                </a:solidFill>
                <a:latin typeface="微软雅黑" panose="020B0503020204020204" pitchFamily="34" charset="-122"/>
                <a:ea typeface="微软雅黑" panose="020B0503020204020204" pitchFamily="34" charset="-122"/>
              </a:rPr>
              <a:t>系统</a:t>
            </a:r>
            <a:r>
              <a:rPr lang="zh-CN" altLang="zh-CN" sz="2000" dirty="0">
                <a:latin typeface="微软雅黑" panose="020B0503020204020204" pitchFamily="34" charset="-122"/>
                <a:ea typeface="微软雅黑" panose="020B0503020204020204" pitchFamily="34" charset="-122"/>
              </a:rPr>
              <a:t>内的</a:t>
            </a:r>
            <a:r>
              <a:rPr lang="zh-CN" altLang="zh-CN" sz="1800" dirty="0">
                <a:latin typeface="微软雅黑" panose="020B0503020204020204" pitchFamily="34" charset="-122"/>
                <a:ea typeface="微软雅黑" panose="020B0503020204020204" pitchFamily="34" charset="-122"/>
              </a:rPr>
              <a:t>对象实体相对</a:t>
            </a:r>
            <a:r>
              <a:rPr lang="zh-CN" altLang="zh-CN" sz="1800" b="1" dirty="0">
                <a:solidFill>
                  <a:srgbClr val="102CFC"/>
                </a:solidFill>
                <a:latin typeface="微软雅黑" panose="020B0503020204020204" pitchFamily="34" charset="-122"/>
                <a:ea typeface="微软雅黑" panose="020B0503020204020204" pitchFamily="34" charset="-122"/>
              </a:rPr>
              <a:t>正常状态</a:t>
            </a:r>
            <a:r>
              <a:rPr lang="zh-CN" altLang="zh-CN" sz="1800" dirty="0">
                <a:latin typeface="微软雅黑" panose="020B0503020204020204" pitchFamily="34" charset="-122"/>
                <a:ea typeface="微软雅黑" panose="020B0503020204020204" pitchFamily="34" charset="-122"/>
              </a:rPr>
              <a:t>的</a:t>
            </a:r>
            <a:r>
              <a:rPr lang="zh-CN" altLang="zh-CN" sz="1800" b="1" dirty="0">
                <a:solidFill>
                  <a:srgbClr val="102CFC"/>
                </a:solidFill>
                <a:latin typeface="微软雅黑" panose="020B0503020204020204" pitchFamily="34" charset="-122"/>
                <a:ea typeface="微软雅黑" panose="020B0503020204020204" pitchFamily="34" charset="-122"/>
              </a:rPr>
              <a:t>偏离</a:t>
            </a:r>
            <a:r>
              <a:rPr lang="zh-CN" altLang="zh-CN" sz="1800" dirty="0">
                <a:latin typeface="微软雅黑" panose="020B0503020204020204" pitchFamily="34" charset="-122"/>
                <a:ea typeface="微软雅黑" panose="020B0503020204020204" pitchFamily="34" charset="-122"/>
              </a:rPr>
              <a:t>（站在这个对象的外部来看）的一种</a:t>
            </a:r>
            <a:r>
              <a:rPr lang="zh-CN" altLang="zh-CN" sz="1800" b="1" dirty="0">
                <a:solidFill>
                  <a:srgbClr val="102CFC"/>
                </a:solidFill>
                <a:latin typeface="微软雅黑" panose="020B0503020204020204" pitchFamily="34" charset="-122"/>
                <a:ea typeface="微软雅黑" panose="020B0503020204020204" pitchFamily="34" charset="-122"/>
              </a:rPr>
              <a:t>静态</a:t>
            </a:r>
            <a:r>
              <a:rPr lang="zh-CN" altLang="zh-CN" sz="1800" dirty="0">
                <a:latin typeface="微软雅黑" panose="020B0503020204020204" pitchFamily="34" charset="-122"/>
                <a:ea typeface="微软雅黑" panose="020B0503020204020204" pitchFamily="34" charset="-122"/>
              </a:rPr>
              <a:t>状态</a:t>
            </a:r>
            <a:r>
              <a:rPr lang="zh-CN" sz="2000" dirty="0">
                <a:latin typeface="微软雅黑" panose="020B0503020204020204" pitchFamily="34" charset="-122"/>
                <a:ea typeface="微软雅黑" panose="020B0503020204020204" pitchFamily="34" charset="-122"/>
              </a:rPr>
              <a:t>。</a:t>
            </a:r>
            <a:r>
              <a:rPr lang="zh-CN" sz="1600" i="1" dirty="0">
                <a:solidFill>
                  <a:srgbClr val="102CFC"/>
                </a:solidFill>
                <a:latin typeface="微软雅黑" panose="020B0503020204020204" pitchFamily="34" charset="-122"/>
                <a:ea typeface="微软雅黑" panose="020B0503020204020204" pitchFamily="34" charset="-122"/>
              </a:rPr>
              <a:t>例如进程挂死，硬盘坏道，</a:t>
            </a:r>
            <a:r>
              <a:rPr lang="en-US" altLang="zh-CN" sz="1600" i="1" dirty="0">
                <a:solidFill>
                  <a:srgbClr val="102CFC"/>
                </a:solidFill>
                <a:latin typeface="微软雅黑" panose="020B0503020204020204" pitchFamily="34" charset="-122"/>
                <a:ea typeface="微软雅黑" panose="020B0503020204020204" pitchFamily="34" charset="-122"/>
              </a:rPr>
              <a:t>CPU</a:t>
            </a:r>
            <a:r>
              <a:rPr lang="zh-CN" altLang="en-US" sz="1600" i="1" dirty="0">
                <a:solidFill>
                  <a:srgbClr val="102CFC"/>
                </a:solidFill>
                <a:latin typeface="微软雅黑" panose="020B0503020204020204" pitchFamily="34" charset="-122"/>
                <a:ea typeface="微软雅黑" panose="020B0503020204020204" pitchFamily="34" charset="-122"/>
              </a:rPr>
              <a:t>降频，网络丢包，文件系统只读，配置文件丢失等等</a:t>
            </a:r>
            <a:endParaRPr lang="zh-CN" sz="18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zh-CN" altLang="zh-CN" sz="1600" dirty="0">
                <a:latin typeface="微软雅黑" panose="020B0503020204020204" pitchFamily="34" charset="-122"/>
                <a:ea typeface="微软雅黑" panose="020B0503020204020204" pitchFamily="34" charset="-122"/>
              </a:rPr>
              <a:t>偏离的表现形式称之为</a:t>
            </a:r>
            <a:r>
              <a:rPr lang="zh-CN" altLang="zh-CN" sz="1600" b="1" dirty="0">
                <a:solidFill>
                  <a:srgbClr val="FF0000"/>
                </a:solidFill>
                <a:latin typeface="微软雅黑" panose="020B0503020204020204" pitchFamily="34" charset="-122"/>
                <a:ea typeface="微软雅黑" panose="020B0503020204020204" pitchFamily="34" charset="-122"/>
              </a:rPr>
              <a:t>故障模式</a:t>
            </a:r>
            <a:r>
              <a:rPr lang="en-US" altLang="zh-CN" sz="1600" b="1" dirty="0">
                <a:solidFill>
                  <a:srgbClr val="FF0000"/>
                </a:solidFill>
                <a:latin typeface="微软雅黑" panose="020B0503020204020204" pitchFamily="34" charset="-122"/>
                <a:ea typeface="微软雅黑" panose="020B0503020204020204" pitchFamily="34" charset="-122"/>
              </a:rPr>
              <a:t> =  故障对象（主语）+ 故障表现（谓语）</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1257300" lvl="2" indent="-342900" eaLnBrk="0" hangingPunct="0">
              <a:lnSpc>
                <a:spcPct val="150000"/>
              </a:lnSpc>
              <a:buFont typeface="Wingdings" panose="05000000000000000000" charset="0"/>
              <a:buChar char="ü"/>
            </a:pPr>
            <a:r>
              <a:rPr lang="en-US" altLang="zh-CN" sz="1200" b="1" dirty="0">
                <a:solidFill>
                  <a:schemeClr val="tx1"/>
                </a:solidFill>
                <a:latin typeface="微软雅黑" panose="020B0503020204020204" pitchFamily="34" charset="-122"/>
                <a:ea typeface="微软雅黑" panose="020B0503020204020204" pitchFamily="34" charset="-122"/>
              </a:rPr>
              <a:t>故障对象</a:t>
            </a:r>
            <a:r>
              <a:rPr lang="en-US" altLang="zh-CN" sz="1200" dirty="0">
                <a:solidFill>
                  <a:schemeClr val="tx1"/>
                </a:solidFill>
                <a:latin typeface="微软雅黑" panose="020B0503020204020204" pitchFamily="34" charset="-122"/>
                <a:ea typeface="微软雅黑" panose="020B0503020204020204" pitchFamily="34" charset="-122"/>
              </a:rPr>
              <a:t>：保证系统运行以及提供业务能力的</a:t>
            </a:r>
            <a:r>
              <a:rPr lang="en-US" altLang="zh-CN" sz="1200" b="1" dirty="0">
                <a:solidFill>
                  <a:srgbClr val="102CFC"/>
                </a:solidFill>
                <a:latin typeface="微软雅黑" panose="020B0503020204020204" pitchFamily="34" charset="-122"/>
                <a:ea typeface="微软雅黑" panose="020B0503020204020204" pitchFamily="34" charset="-122"/>
              </a:rPr>
              <a:t>物理</a:t>
            </a:r>
            <a:r>
              <a:rPr lang="en-US" altLang="zh-CN" sz="1200" dirty="0">
                <a:solidFill>
                  <a:schemeClr val="tx1"/>
                </a:solidFill>
                <a:latin typeface="微软雅黑" panose="020B0503020204020204" pitchFamily="34" charset="-122"/>
                <a:ea typeface="微软雅黑" panose="020B0503020204020204" pitchFamily="34" charset="-122"/>
              </a:rPr>
              <a:t>（硬盘、网卡等等）或者</a:t>
            </a:r>
            <a:r>
              <a:rPr lang="en-US" altLang="zh-CN" sz="1200" b="1" dirty="0">
                <a:solidFill>
                  <a:srgbClr val="102CFC"/>
                </a:solidFill>
                <a:latin typeface="微软雅黑" panose="020B0503020204020204" pitchFamily="34" charset="-122"/>
                <a:ea typeface="微软雅黑" panose="020B0503020204020204" pitchFamily="34" charset="-122"/>
              </a:rPr>
              <a:t>逻辑实体</a:t>
            </a:r>
            <a:r>
              <a:rPr lang="en-US" altLang="zh-CN" sz="1200" dirty="0">
                <a:solidFill>
                  <a:schemeClr val="tx1"/>
                </a:solidFill>
                <a:latin typeface="微软雅黑" panose="020B0503020204020204" pitchFamily="34" charset="-122"/>
                <a:ea typeface="微软雅黑" panose="020B0503020204020204" pitchFamily="34" charset="-122"/>
              </a:rPr>
              <a:t>（进程、文件、数据等），可以是一个</a:t>
            </a:r>
            <a:r>
              <a:rPr lang="en-US" altLang="zh-CN" sz="1200" b="1" dirty="0">
                <a:solidFill>
                  <a:srgbClr val="102CFC"/>
                </a:solidFill>
                <a:latin typeface="微软雅黑" panose="020B0503020204020204" pitchFamily="34" charset="-122"/>
                <a:ea typeface="微软雅黑" panose="020B0503020204020204" pitchFamily="34" charset="-122"/>
              </a:rPr>
              <a:t>单一实体</a:t>
            </a:r>
            <a:r>
              <a:rPr lang="en-US" altLang="zh-CN" sz="1200" dirty="0">
                <a:solidFill>
                  <a:schemeClr val="tx1"/>
                </a:solidFill>
                <a:latin typeface="微软雅黑" panose="020B0503020204020204" pitchFamily="34" charset="-122"/>
                <a:ea typeface="微软雅黑" panose="020B0503020204020204" pitchFamily="34" charset="-122"/>
              </a:rPr>
              <a:t>，也可以是多个单一实体组成的</a:t>
            </a:r>
            <a:r>
              <a:rPr lang="en-US" altLang="zh-CN" sz="1200" b="1" dirty="0">
                <a:solidFill>
                  <a:srgbClr val="102CFC"/>
                </a:solidFill>
                <a:latin typeface="微软雅黑" panose="020B0503020204020204" pitchFamily="34" charset="-122"/>
                <a:ea typeface="微软雅黑" panose="020B0503020204020204" pitchFamily="34" charset="-122"/>
              </a:rPr>
              <a:t>综合实体</a:t>
            </a:r>
            <a:r>
              <a:rPr lang="en-US" altLang="zh-CN" sz="1200" dirty="0">
                <a:solidFill>
                  <a:schemeClr val="tx1"/>
                </a:solidFill>
                <a:latin typeface="微软雅黑" panose="020B0503020204020204" pitchFamily="34" charset="-122"/>
                <a:ea typeface="微软雅黑" panose="020B0503020204020204" pitchFamily="34" charset="-122"/>
              </a:rPr>
              <a:t>（主机、集群、站点等），其本质是系统的</a:t>
            </a:r>
            <a:r>
              <a:rPr lang="en-US" altLang="zh-CN" sz="1200" b="1" dirty="0">
                <a:solidFill>
                  <a:srgbClr val="102CFC"/>
                </a:solidFill>
                <a:latin typeface="微软雅黑" panose="020B0503020204020204" pitchFamily="34" charset="-122"/>
                <a:ea typeface="微软雅黑" panose="020B0503020204020204" pitchFamily="34" charset="-122"/>
              </a:rPr>
              <a:t>组成成分</a:t>
            </a:r>
            <a:r>
              <a:rPr lang="en-US" altLang="zh-CN" sz="1200" dirty="0">
                <a:solidFill>
                  <a:schemeClr val="tx1"/>
                </a:solidFill>
                <a:latin typeface="微软雅黑" panose="020B0503020204020204" pitchFamily="34" charset="-122"/>
                <a:ea typeface="微软雅黑" panose="020B0503020204020204" pitchFamily="34" charset="-122"/>
              </a:rPr>
              <a:t>，类似于一座房子的墙面，房梁、房檐、砖头、瓦片；也类似</a:t>
            </a:r>
            <a:r>
              <a:rPr lang="zh-CN" altLang="en-US" sz="1200" dirty="0">
                <a:solidFill>
                  <a:schemeClr val="tx1"/>
                </a:solidFill>
                <a:latin typeface="微软雅黑" panose="020B0503020204020204" pitchFamily="34" charset="-122"/>
                <a:ea typeface="微软雅黑" panose="020B0503020204020204" pitchFamily="34" charset="-122"/>
              </a:rPr>
              <a:t>于</a:t>
            </a:r>
            <a:r>
              <a:rPr lang="en-US" altLang="zh-CN" sz="1200" dirty="0">
                <a:solidFill>
                  <a:schemeClr val="tx1"/>
                </a:solidFill>
                <a:latin typeface="微软雅黑" panose="020B0503020204020204" pitchFamily="34" charset="-122"/>
                <a:ea typeface="微软雅黑" panose="020B0503020204020204" pitchFamily="34" charset="-122"/>
              </a:rPr>
              <a:t>一个人的四肢、眼睛、耳朵、嘴巴等</a:t>
            </a:r>
            <a:endParaRPr lang="en-US" altLang="zh-CN" sz="1200" dirty="0">
              <a:solidFill>
                <a:schemeClr val="tx1"/>
              </a:solidFill>
              <a:latin typeface="微软雅黑" panose="020B0503020204020204" pitchFamily="34" charset="-122"/>
              <a:ea typeface="微软雅黑" panose="020B0503020204020204" pitchFamily="34" charset="-122"/>
            </a:endParaRPr>
          </a:p>
          <a:p>
            <a:pPr marL="1257300" lvl="2" indent="-342900" eaLnBrk="0" hangingPunct="0">
              <a:lnSpc>
                <a:spcPct val="150000"/>
              </a:lnSpc>
              <a:buFont typeface="Wingdings" panose="05000000000000000000" charset="0"/>
              <a:buChar char="ü"/>
            </a:pPr>
            <a:r>
              <a:rPr lang="en-US" altLang="zh-CN" sz="1200" b="1" dirty="0">
                <a:solidFill>
                  <a:schemeClr val="tx1"/>
                </a:solidFill>
                <a:latin typeface="微软雅黑" panose="020B0503020204020204" pitchFamily="34" charset="-122"/>
                <a:ea typeface="微软雅黑" panose="020B0503020204020204" pitchFamily="34" charset="-122"/>
              </a:rPr>
              <a:t>故障表现</a:t>
            </a:r>
            <a:r>
              <a:rPr lang="en-US" altLang="zh-CN" sz="1200" dirty="0">
                <a:solidFill>
                  <a:schemeClr val="tx1"/>
                </a:solidFill>
                <a:latin typeface="微软雅黑" panose="020B0503020204020204" pitchFamily="34" charset="-122"/>
                <a:ea typeface="微软雅黑" panose="020B0503020204020204" pitchFamily="34" charset="-122"/>
              </a:rPr>
              <a:t>：偏离于正常状态</a:t>
            </a:r>
            <a:r>
              <a:rPr lang="zh-CN" altLang="en-US" sz="1200" dirty="0">
                <a:solidFill>
                  <a:schemeClr val="tx1"/>
                </a:solidFill>
                <a:latin typeface="微软雅黑" panose="020B0503020204020204" pitchFamily="34" charset="-122"/>
                <a:ea typeface="微软雅黑" panose="020B0503020204020204" pitchFamily="34" charset="-122"/>
              </a:rPr>
              <a:t>的表达</a:t>
            </a:r>
            <a:r>
              <a:rPr lang="en-US" altLang="zh-CN" sz="1200" dirty="0">
                <a:solidFill>
                  <a:schemeClr val="tx1"/>
                </a:solidFill>
                <a:latin typeface="微软雅黑" panose="020B0503020204020204" pitchFamily="34" charset="-122"/>
                <a:ea typeface="微软雅黑" panose="020B0503020204020204" pitchFamily="34" charset="-122"/>
              </a:rPr>
              <a:t>，一般是动词、形容词来表示，比如只读、退出、掉电、卡慢、崩溃、坏道、高温、泄漏、过载、损坏、丢失、抢占、重启、失败、空间满等等</a:t>
            </a:r>
            <a:endParaRPr lang="en-US" altLang="zh-CN" sz="1200" dirty="0">
              <a:solidFill>
                <a:schemeClr val="tx1"/>
              </a:solidFill>
              <a:latin typeface="微软雅黑" panose="020B0503020204020204" pitchFamily="34" charset="-122"/>
              <a:ea typeface="微软雅黑" panose="020B0503020204020204" pitchFamily="34" charset="-122"/>
            </a:endParaRPr>
          </a:p>
          <a:p>
            <a:pPr marL="1257300" lvl="2" indent="-342900" eaLnBrk="0" hangingPunct="0">
              <a:lnSpc>
                <a:spcPct val="150000"/>
              </a:lnSpc>
              <a:buFont typeface="Wingdings" panose="05000000000000000000" charset="0"/>
              <a:buChar char="ü"/>
            </a:pPr>
            <a:r>
              <a:rPr lang="en-US" altLang="zh-CN" sz="1200" dirty="0">
                <a:solidFill>
                  <a:schemeClr val="tx1"/>
                </a:solidFill>
                <a:latin typeface="微软雅黑" panose="020B0503020204020204" pitchFamily="34" charset="-122"/>
                <a:ea typeface="微软雅黑" panose="020B0503020204020204" pitchFamily="34" charset="-122"/>
              </a:rPr>
              <a:t>系统是由</a:t>
            </a:r>
            <a:r>
              <a:rPr lang="en-US" altLang="zh-CN" sz="1200" b="1" dirty="0">
                <a:solidFill>
                  <a:srgbClr val="102CFC"/>
                </a:solidFill>
                <a:latin typeface="微软雅黑" panose="020B0503020204020204" pitchFamily="34" charset="-122"/>
                <a:ea typeface="微软雅黑" panose="020B0503020204020204" pitchFamily="34" charset="-122"/>
              </a:rPr>
              <a:t>软件和硬件</a:t>
            </a:r>
            <a:r>
              <a:rPr lang="en-US" altLang="zh-CN" sz="1200" dirty="0">
                <a:solidFill>
                  <a:schemeClr val="tx1"/>
                </a:solidFill>
                <a:latin typeface="微软雅黑" panose="020B0503020204020204" pitchFamily="34" charset="-122"/>
                <a:ea typeface="微软雅黑" panose="020B0503020204020204" pitchFamily="34" charset="-122"/>
              </a:rPr>
              <a:t>构成的，所以系统的故障对象就是</a:t>
            </a:r>
            <a:r>
              <a:rPr lang="en-US" altLang="zh-CN" sz="1200" b="1" dirty="0">
                <a:solidFill>
                  <a:srgbClr val="102CFC"/>
                </a:solidFill>
                <a:latin typeface="微软雅黑" panose="020B0503020204020204" pitchFamily="34" charset="-122"/>
                <a:ea typeface="微软雅黑" panose="020B0503020204020204" pitchFamily="34" charset="-122"/>
              </a:rPr>
              <a:t>软件</a:t>
            </a:r>
            <a:r>
              <a:rPr lang="en-US" altLang="zh-CN" sz="1200" dirty="0">
                <a:solidFill>
                  <a:schemeClr val="tx1"/>
                </a:solidFill>
                <a:latin typeface="微软雅黑" panose="020B0503020204020204" pitchFamily="34" charset="-122"/>
                <a:ea typeface="微软雅黑" panose="020B0503020204020204" pitchFamily="34" charset="-122"/>
              </a:rPr>
              <a:t>和</a:t>
            </a:r>
            <a:r>
              <a:rPr lang="en-US" altLang="zh-CN" sz="1200" b="1" dirty="0">
                <a:solidFill>
                  <a:srgbClr val="102CFC"/>
                </a:solidFill>
                <a:latin typeface="微软雅黑" panose="020B0503020204020204" pitchFamily="34" charset="-122"/>
                <a:ea typeface="微软雅黑" panose="020B0503020204020204" pitchFamily="34" charset="-122"/>
              </a:rPr>
              <a:t>硬件</a:t>
            </a:r>
            <a:r>
              <a:rPr lang="en-US" altLang="zh-CN" sz="1200" dirty="0">
                <a:solidFill>
                  <a:schemeClr val="tx1"/>
                </a:solidFill>
                <a:latin typeface="微软雅黑" panose="020B0503020204020204" pitchFamily="34" charset="-122"/>
                <a:ea typeface="微软雅黑" panose="020B0503020204020204" pitchFamily="34" charset="-122"/>
              </a:rPr>
              <a:t>，其中硬件包含</a:t>
            </a:r>
            <a:r>
              <a:rPr lang="en-US" altLang="zh-CN" sz="1200" b="1" dirty="0">
                <a:solidFill>
                  <a:srgbClr val="102CFC"/>
                </a:solidFill>
                <a:latin typeface="微软雅黑" panose="020B0503020204020204" pitchFamily="34" charset="-122"/>
                <a:ea typeface="微软雅黑" panose="020B0503020204020204" pitchFamily="34" charset="-122"/>
              </a:rPr>
              <a:t>主机</a:t>
            </a:r>
            <a:r>
              <a:rPr lang="en-US" altLang="zh-CN" sz="1200" dirty="0">
                <a:solidFill>
                  <a:schemeClr val="tx1"/>
                </a:solidFill>
                <a:latin typeface="微软雅黑" panose="020B0503020204020204" pitchFamily="34" charset="-122"/>
                <a:ea typeface="微软雅黑" panose="020B0503020204020204" pitchFamily="34" charset="-122"/>
              </a:rPr>
              <a:t>（主机本身如主板、机箱等；以及</a:t>
            </a:r>
            <a:r>
              <a:rPr lang="en-US" altLang="zh-CN" sz="1200" b="1" dirty="0">
                <a:solidFill>
                  <a:srgbClr val="102CFC"/>
                </a:solidFill>
                <a:latin typeface="微软雅黑" panose="020B0503020204020204" pitchFamily="34" charset="-122"/>
                <a:ea typeface="微软雅黑" panose="020B0503020204020204" pitchFamily="34" charset="-122"/>
              </a:rPr>
              <a:t>主机上的硬件部件</a:t>
            </a:r>
            <a:r>
              <a:rPr lang="en-US" altLang="zh-CN" sz="1200" dirty="0">
                <a:solidFill>
                  <a:schemeClr val="tx1"/>
                </a:solidFill>
                <a:latin typeface="微软雅黑" panose="020B0503020204020204" pitchFamily="34" charset="-122"/>
                <a:ea typeface="微软雅黑" panose="020B0503020204020204" pitchFamily="34" charset="-122"/>
              </a:rPr>
              <a:t>如硬盘、网卡、CPU、电源、风扇、内存、PCIE接口等等）以及</a:t>
            </a:r>
            <a:r>
              <a:rPr lang="en-US" altLang="zh-CN" sz="1200" b="1" dirty="0">
                <a:solidFill>
                  <a:srgbClr val="102CFC"/>
                </a:solidFill>
                <a:latin typeface="微软雅黑" panose="020B0503020204020204" pitchFamily="34" charset="-122"/>
                <a:ea typeface="微软雅黑" panose="020B0503020204020204" pitchFamily="34" charset="-122"/>
              </a:rPr>
              <a:t>网络设备</a:t>
            </a:r>
            <a:r>
              <a:rPr lang="en-US" altLang="zh-CN" sz="1200" dirty="0">
                <a:solidFill>
                  <a:schemeClr val="tx1"/>
                </a:solidFill>
                <a:latin typeface="微软雅黑" panose="020B0503020204020204" pitchFamily="34" charset="-122"/>
                <a:ea typeface="微软雅黑" panose="020B0503020204020204" pitchFamily="34" charset="-122"/>
              </a:rPr>
              <a:t>（用于主机之间的连接，例如交换机、路由器、光纤网线、网卡/光模块等），</a:t>
            </a:r>
            <a:r>
              <a:rPr lang="en-US" altLang="zh-CN" sz="1200" b="1" dirty="0">
                <a:solidFill>
                  <a:srgbClr val="102CFC"/>
                </a:solidFill>
                <a:latin typeface="微软雅黑" panose="020B0503020204020204" pitchFamily="34" charset="-122"/>
                <a:ea typeface="微软雅黑" panose="020B0503020204020204" pitchFamily="34" charset="-122"/>
              </a:rPr>
              <a:t>软件</a:t>
            </a:r>
            <a:r>
              <a:rPr lang="en-US" altLang="zh-CN" sz="1200" dirty="0">
                <a:solidFill>
                  <a:schemeClr val="tx1"/>
                </a:solidFill>
                <a:latin typeface="微软雅黑" panose="020B0503020204020204" pitchFamily="34" charset="-122"/>
                <a:ea typeface="微软雅黑" panose="020B0503020204020204" pitchFamily="34" charset="-122"/>
              </a:rPr>
              <a:t>包含</a:t>
            </a:r>
            <a:r>
              <a:rPr lang="en-US" altLang="zh-CN" sz="1200" b="1" dirty="0">
                <a:solidFill>
                  <a:srgbClr val="102CFC"/>
                </a:solidFill>
                <a:latin typeface="微软雅黑" panose="020B0503020204020204" pitchFamily="34" charset="-122"/>
                <a:ea typeface="微软雅黑" panose="020B0503020204020204" pitchFamily="34" charset="-122"/>
              </a:rPr>
              <a:t>操作系统</a:t>
            </a:r>
            <a:r>
              <a:rPr lang="en-US" altLang="zh-CN" sz="1200" dirty="0">
                <a:solidFill>
                  <a:schemeClr val="tx1"/>
                </a:solidFill>
                <a:latin typeface="微软雅黑" panose="020B0503020204020204" pitchFamily="34" charset="-122"/>
                <a:ea typeface="微软雅黑" panose="020B0503020204020204" pitchFamily="34" charset="-122"/>
              </a:rPr>
              <a:t>（内核、驱动、系统服务等）、系统</a:t>
            </a:r>
            <a:r>
              <a:rPr lang="en-US" altLang="zh-CN" sz="1200" b="1" dirty="0">
                <a:solidFill>
                  <a:srgbClr val="102CFC"/>
                </a:solidFill>
                <a:latin typeface="微软雅黑" panose="020B0503020204020204" pitchFamily="34" charset="-122"/>
                <a:ea typeface="微软雅黑" panose="020B0503020204020204" pitchFamily="34" charset="-122"/>
              </a:rPr>
              <a:t>业务软件</a:t>
            </a:r>
            <a:r>
              <a:rPr lang="en-US" altLang="zh-CN" sz="1200" dirty="0">
                <a:solidFill>
                  <a:schemeClr val="tx1"/>
                </a:solidFill>
                <a:latin typeface="微软雅黑" panose="020B0503020204020204" pitchFamily="34" charset="-122"/>
                <a:ea typeface="微软雅黑" panose="020B0503020204020204" pitchFamily="34" charset="-122"/>
              </a:rPr>
              <a:t>（包含进程、服务、容器、虚拟机、数据、文件、开源中间件等等</a:t>
            </a:r>
            <a:r>
              <a:rPr lang="zh-CN" altLang="en-US" sz="1200" dirty="0">
                <a:solidFill>
                  <a:schemeClr val="tx1"/>
                </a:solidFill>
                <a:latin typeface="微软雅黑" panose="020B0503020204020204" pitchFamily="34" charset="-122"/>
                <a:ea typeface="微软雅黑" panose="020B0503020204020204" pitchFamily="34" charset="-122"/>
              </a:rPr>
              <a:t>）</a:t>
            </a:r>
            <a:endParaRPr lang="en-US" altLang="zh-CN" sz="1200" dirty="0">
              <a:solidFill>
                <a:schemeClr val="tx1"/>
              </a:solidFill>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zh-CN" altLang="zh-CN" sz="1600" dirty="0">
                <a:latin typeface="微软雅黑" panose="020B0503020204020204" pitchFamily="34" charset="-122"/>
                <a:ea typeface="微软雅黑" panose="020B0503020204020204" pitchFamily="34" charset="-122"/>
              </a:rPr>
              <a:t>故障被激活（</a:t>
            </a:r>
            <a:r>
              <a:rPr lang="en-US" altLang="zh-CN" sz="1600" dirty="0">
                <a:latin typeface="微软雅黑" panose="020B0503020204020204" pitchFamily="34" charset="-122"/>
                <a:ea typeface="微软雅黑" panose="020B0503020204020204" pitchFamily="34" charset="-122"/>
              </a:rPr>
              <a:t>Active</a:t>
            </a:r>
            <a:r>
              <a:rPr lang="zh-CN" altLang="zh-CN" sz="1600" dirty="0">
                <a:latin typeface="微软雅黑" panose="020B0503020204020204" pitchFamily="34" charset="-122"/>
                <a:ea typeface="微软雅黑" panose="020B0503020204020204" pitchFamily="34" charset="-122"/>
              </a:rPr>
              <a:t>）的时候会产生</a:t>
            </a:r>
            <a:r>
              <a:rPr lang="zh-CN" altLang="zh-CN" sz="1600" b="1" dirty="0">
                <a:solidFill>
                  <a:srgbClr val="102CFC"/>
                </a:solidFill>
                <a:latin typeface="微软雅黑" panose="020B0503020204020204" pitchFamily="34" charset="-122"/>
                <a:ea typeface="微软雅黑" panose="020B0503020204020204" pitchFamily="34" charset="-122"/>
              </a:rPr>
              <a:t>错误（</a:t>
            </a:r>
            <a:r>
              <a:rPr lang="en-US" altLang="zh-CN" sz="1600" b="1" dirty="0">
                <a:solidFill>
                  <a:srgbClr val="102CFC"/>
                </a:solidFill>
                <a:latin typeface="微软雅黑" panose="020B0503020204020204" pitchFamily="34" charset="-122"/>
                <a:ea typeface="微软雅黑" panose="020B0503020204020204" pitchFamily="34" charset="-122"/>
              </a:rPr>
              <a:t>Error</a:t>
            </a:r>
            <a:r>
              <a:rPr lang="zh-CN" altLang="zh-CN" sz="1600" b="1" dirty="0">
                <a:solidFill>
                  <a:srgbClr val="102CFC"/>
                </a:solidFill>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，未被激活的故障就是</a:t>
            </a:r>
            <a:r>
              <a:rPr lang="zh-CN" altLang="zh-CN" sz="1600" b="1" dirty="0">
                <a:solidFill>
                  <a:srgbClr val="102CFC"/>
                </a:solidFill>
                <a:latin typeface="微软雅黑" panose="020B0503020204020204" pitchFamily="34" charset="-122"/>
                <a:ea typeface="微软雅黑" panose="020B0503020204020204" pitchFamily="34" charset="-122"/>
              </a:rPr>
              <a:t>休眠的</a:t>
            </a:r>
            <a:r>
              <a:rPr lang="en-US" altLang="zh-CN" sz="1600" b="1" dirty="0">
                <a:solidFill>
                  <a:srgbClr val="102CFC"/>
                </a:solidFill>
                <a:latin typeface="微软雅黑" panose="020B0503020204020204" pitchFamily="34" charset="-122"/>
                <a:ea typeface="微软雅黑" panose="020B0503020204020204" pitchFamily="34" charset="-122"/>
              </a:rPr>
              <a:t>/</a:t>
            </a:r>
            <a:r>
              <a:rPr lang="zh-CN" altLang="zh-CN" sz="1600" b="1" dirty="0">
                <a:solidFill>
                  <a:srgbClr val="102CFC"/>
                </a:solidFill>
                <a:latin typeface="微软雅黑" panose="020B0503020204020204" pitchFamily="34" charset="-122"/>
                <a:ea typeface="微软雅黑" panose="020B0503020204020204" pitchFamily="34" charset="-122"/>
              </a:rPr>
              <a:t>静默的（</a:t>
            </a:r>
            <a:r>
              <a:rPr lang="en-US" altLang="zh-CN" sz="1600" b="1" dirty="0">
                <a:solidFill>
                  <a:srgbClr val="102CFC"/>
                </a:solidFill>
                <a:latin typeface="微软雅黑" panose="020B0503020204020204" pitchFamily="34" charset="-122"/>
                <a:ea typeface="微软雅黑" panose="020B0503020204020204" pitchFamily="34" charset="-122"/>
              </a:rPr>
              <a:t>Dormant</a:t>
            </a:r>
            <a:r>
              <a:rPr lang="zh-CN" altLang="zh-CN" sz="1600" b="1" dirty="0">
                <a:solidFill>
                  <a:srgbClr val="102CFC"/>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zh-CN" altLang="zh-CN" sz="1600" dirty="0">
                <a:latin typeface="微软雅黑" panose="020B0503020204020204" pitchFamily="34" charset="-122"/>
                <a:ea typeface="微软雅黑" panose="020B0503020204020204" pitchFamily="34" charset="-122"/>
              </a:rPr>
              <a:t>故障</a:t>
            </a:r>
            <a:r>
              <a:rPr lang="zh-CN" altLang="en-US" sz="1600" dirty="0">
                <a:latin typeface="微软雅黑" panose="020B0503020204020204" pitchFamily="34" charset="-122"/>
                <a:ea typeface="微软雅黑" panose="020B0503020204020204" pitchFamily="34" charset="-122"/>
              </a:rPr>
              <a:t>来源：</a:t>
            </a:r>
            <a:endParaRPr lang="zh-CN" altLang="en-US" sz="1600" dirty="0">
              <a:latin typeface="微软雅黑" panose="020B0503020204020204" pitchFamily="34" charset="-122"/>
              <a:ea typeface="微软雅黑" panose="020B0503020204020204" pitchFamily="34" charset="-122"/>
            </a:endParaRPr>
          </a:p>
          <a:p>
            <a:pPr marL="1257300" lvl="2" indent="-342900" algn="l" eaLnBrk="0" hangingPunct="0">
              <a:lnSpc>
                <a:spcPct val="150000"/>
              </a:lnSpc>
              <a:buClrTx/>
              <a:buSzTx/>
              <a:buFont typeface="Wingdings" panose="05000000000000000000" charset="0"/>
              <a:buChar char="ü"/>
            </a:pPr>
            <a:r>
              <a:rPr lang="en-US" altLang="zh-CN" sz="1200" dirty="0">
                <a:latin typeface="微软雅黑" panose="020B0503020204020204" pitchFamily="34" charset="-122"/>
                <a:ea typeface="微软雅黑" panose="020B0503020204020204" pitchFamily="34" charset="-122"/>
              </a:rPr>
              <a:t>对象实体内部自然产生的</a:t>
            </a:r>
            <a:r>
              <a:rPr lang="zh-CN" altLang="en-US" sz="1200" dirty="0">
                <a:latin typeface="微软雅黑" panose="020B0503020204020204" pitchFamily="34" charset="-122"/>
                <a:ea typeface="微软雅黑" panose="020B0503020204020204" pitchFamily="34" charset="-122"/>
              </a:rPr>
              <a:t>：例如</a:t>
            </a:r>
            <a:r>
              <a:rPr lang="en-US" altLang="zh-CN" sz="1200" dirty="0">
                <a:latin typeface="微软雅黑" panose="020B0503020204020204" pitchFamily="34" charset="-122"/>
                <a:ea typeface="微软雅黑" panose="020B0503020204020204" pitchFamily="34" charset="-122"/>
              </a:rPr>
              <a:t>软件缺陷，硬件的自然损坏等</a:t>
            </a:r>
            <a:r>
              <a:rPr lang="zh-CN" altLang="en-US" sz="1200" dirty="0">
                <a:latin typeface="微软雅黑" panose="020B0503020204020204" pitchFamily="34" charset="-122"/>
                <a:ea typeface="微软雅黑" panose="020B0503020204020204" pitchFamily="34" charset="-122"/>
              </a:rPr>
              <a:t>。也叫作内源性故障</a:t>
            </a:r>
            <a:endParaRPr lang="en-US" altLang="zh-CN" sz="1200" dirty="0">
              <a:latin typeface="微软雅黑" panose="020B0503020204020204" pitchFamily="34" charset="-122"/>
              <a:ea typeface="微软雅黑" panose="020B0503020204020204" pitchFamily="34" charset="-122"/>
            </a:endParaRPr>
          </a:p>
          <a:p>
            <a:pPr marL="1257300" lvl="2" indent="-342900" algn="l" eaLnBrk="0" hangingPunct="0">
              <a:lnSpc>
                <a:spcPct val="150000"/>
              </a:lnSpc>
              <a:buClrTx/>
              <a:buSzTx/>
              <a:buFont typeface="Wingdings" panose="05000000000000000000" charset="0"/>
              <a:buChar char="ü"/>
            </a:pPr>
            <a:r>
              <a:rPr lang="zh-CN" altLang="en-US" sz="1200" dirty="0">
                <a:latin typeface="微软雅黑" panose="020B0503020204020204" pitchFamily="34" charset="-122"/>
                <a:ea typeface="微软雅黑" panose="020B0503020204020204" pitchFamily="34" charset="-122"/>
              </a:rPr>
              <a:t>对象实体外部交互产生的：例如配置类故障（配置项不正确），误操作类故障（误删文件）、交互类故障等、也叫作外源性故障</a:t>
            </a:r>
            <a:endParaRPr lang="zh-CN" altLang="zh-CN" sz="16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986"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41988"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41989" name="文本框 9"/>
          <p:cNvSpPr/>
          <p:nvPr/>
        </p:nvSpPr>
        <p:spPr>
          <a:xfrm>
            <a:off x="9396413" y="6192838"/>
            <a:ext cx="2163762"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sp>
        <p:nvSpPr>
          <p:cNvPr id="41990"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故障、错误、失效</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41991" name="文本框 9"/>
          <p:cNvSpPr txBox="1"/>
          <p:nvPr/>
        </p:nvSpPr>
        <p:spPr>
          <a:xfrm>
            <a:off x="257175" y="835025"/>
            <a:ext cx="11269663" cy="5139055"/>
          </a:xfrm>
          <a:prstGeom prst="rect">
            <a:avLst/>
          </a:prstGeom>
          <a:noFill/>
          <a:ln w="9525">
            <a:noFill/>
          </a:ln>
        </p:spPr>
        <p:txBody>
          <a:bodyPr anchor="t" anchorCtr="0">
            <a:spAutoFit/>
          </a:bodyPr>
          <a:p>
            <a:pPr marL="342900" indent="-342900" eaLnBrk="0" hangingPunct="0">
              <a:lnSpc>
                <a:spcPct val="200000"/>
              </a:lnSpc>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错误</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Error</a:t>
            </a:r>
            <a:r>
              <a:rPr lang="zh-CN" altLang="zh-CN" sz="2000" b="1"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sym typeface="+mn-ea"/>
              </a:rPr>
              <a:t>是</a:t>
            </a:r>
            <a:r>
              <a:rPr lang="zh-CN" altLang="en-US" sz="1800" b="1" dirty="0">
                <a:solidFill>
                  <a:srgbClr val="102CFC"/>
                </a:solidFill>
                <a:latin typeface="微软雅黑" panose="020B0503020204020204" pitchFamily="34" charset="-122"/>
                <a:ea typeface="微软雅黑" panose="020B0503020204020204" pitchFamily="34" charset="-122"/>
                <a:sym typeface="+mn-ea"/>
              </a:rPr>
              <a:t>故障</a:t>
            </a:r>
            <a:r>
              <a:rPr lang="zh-CN" altLang="en-US" sz="1800" dirty="0">
                <a:solidFill>
                  <a:schemeClr val="tx1"/>
                </a:solidFill>
                <a:latin typeface="微软雅黑" panose="020B0503020204020204" pitchFamily="34" charset="-122"/>
                <a:ea typeface="微软雅黑" panose="020B0503020204020204" pitchFamily="34" charset="-122"/>
                <a:sym typeface="+mn-ea"/>
              </a:rPr>
              <a:t>被</a:t>
            </a:r>
            <a:r>
              <a:rPr lang="zh-CN" altLang="en-US" sz="1800" b="1" dirty="0">
                <a:solidFill>
                  <a:srgbClr val="102CFC"/>
                </a:solidFill>
                <a:latin typeface="微软雅黑" panose="020B0503020204020204" pitchFamily="34" charset="-122"/>
                <a:ea typeface="微软雅黑" panose="020B0503020204020204" pitchFamily="34" charset="-122"/>
                <a:sym typeface="+mn-ea"/>
              </a:rPr>
              <a:t>激活</a:t>
            </a:r>
            <a:r>
              <a:rPr lang="zh-CN" altLang="en-US" sz="1800" dirty="0">
                <a:solidFill>
                  <a:schemeClr val="tx1"/>
                </a:solidFill>
                <a:latin typeface="微软雅黑" panose="020B0503020204020204" pitchFamily="34" charset="-122"/>
                <a:ea typeface="微软雅黑" panose="020B0503020204020204" pitchFamily="34" charset="-122"/>
                <a:sym typeface="+mn-ea"/>
              </a:rPr>
              <a:t>后的一种</a:t>
            </a:r>
            <a:r>
              <a:rPr lang="zh-CN" altLang="en-US" sz="1800" b="1" dirty="0">
                <a:solidFill>
                  <a:srgbClr val="102CFC"/>
                </a:solidFill>
                <a:latin typeface="微软雅黑" panose="020B0503020204020204" pitchFamily="34" charset="-122"/>
                <a:ea typeface="微软雅黑" panose="020B0503020204020204" pitchFamily="34" charset="-122"/>
                <a:sym typeface="+mn-ea"/>
              </a:rPr>
              <a:t>动态状态</a:t>
            </a:r>
            <a:r>
              <a:rPr lang="zh-CN" altLang="en-US" sz="1800" dirty="0">
                <a:solidFill>
                  <a:schemeClr val="tx1"/>
                </a:solidFill>
                <a:latin typeface="微软雅黑" panose="020B0503020204020204" pitchFamily="34" charset="-122"/>
                <a:ea typeface="微软雅黑" panose="020B0503020204020204" pitchFamily="34" charset="-122"/>
                <a:sym typeface="+mn-ea"/>
              </a:rPr>
              <a:t>，也是</a:t>
            </a:r>
            <a:r>
              <a:rPr lang="zh-CN" altLang="zh-CN" sz="1800" dirty="0">
                <a:latin typeface="微软雅黑" panose="020B0503020204020204" pitchFamily="34" charset="-122"/>
                <a:ea typeface="微软雅黑" panose="020B0503020204020204" pitchFamily="34" charset="-122"/>
              </a:rPr>
              <a:t>会直接导致业务</a:t>
            </a:r>
            <a:r>
              <a:rPr lang="zh-CN" altLang="zh-CN" sz="1800" b="1" dirty="0">
                <a:solidFill>
                  <a:srgbClr val="102CFC"/>
                </a:solidFill>
                <a:latin typeface="微软雅黑" panose="020B0503020204020204" pitchFamily="34" charset="-122"/>
                <a:ea typeface="微软雅黑" panose="020B0503020204020204" pitchFamily="34" charset="-122"/>
              </a:rPr>
              <a:t>失效</a:t>
            </a:r>
            <a:r>
              <a:rPr lang="zh-CN" altLang="zh-CN" sz="1800" dirty="0">
                <a:latin typeface="微软雅黑" panose="020B0503020204020204" pitchFamily="34" charset="-122"/>
                <a:ea typeface="微软雅黑" panose="020B0503020204020204" pitchFamily="34" charset="-122"/>
              </a:rPr>
              <a:t>的</a:t>
            </a:r>
            <a:r>
              <a:rPr lang="zh-CN" altLang="en-US" sz="1800" dirty="0">
                <a:latin typeface="微软雅黑" panose="020B0503020204020204" pitchFamily="34" charset="-122"/>
                <a:ea typeface="微软雅黑" panose="020B0503020204020204" pitchFamily="34" charset="-122"/>
              </a:rPr>
              <a:t>某种</a:t>
            </a:r>
            <a:r>
              <a:rPr lang="zh-CN" altLang="en-US" sz="1800" b="1" dirty="0">
                <a:solidFill>
                  <a:srgbClr val="102CFC"/>
                </a:solidFill>
                <a:latin typeface="微软雅黑" panose="020B0503020204020204" pitchFamily="34" charset="-122"/>
                <a:ea typeface="微软雅黑" panose="020B0503020204020204" pitchFamily="34" charset="-122"/>
              </a:rPr>
              <a:t>状态（</a:t>
            </a:r>
            <a:r>
              <a:rPr lang="en-US" altLang="zh-CN" sz="1800" b="1" dirty="0">
                <a:solidFill>
                  <a:srgbClr val="102CFC"/>
                </a:solidFill>
                <a:latin typeface="微软雅黑" panose="020B0503020204020204" pitchFamily="34" charset="-122"/>
                <a:ea typeface="微软雅黑" panose="020B0503020204020204" pitchFamily="34" charset="-122"/>
              </a:rPr>
              <a:t>State</a:t>
            </a:r>
            <a:r>
              <a:rPr lang="zh-CN" altLang="en-US" sz="1800" b="1" dirty="0">
                <a:solidFill>
                  <a:srgbClr val="102CFC"/>
                </a:solidFill>
                <a:latin typeface="微软雅黑" panose="020B0503020204020204" pitchFamily="34" charset="-122"/>
                <a:ea typeface="微软雅黑" panose="020B0503020204020204" pitchFamily="34" charset="-122"/>
              </a:rPr>
              <a:t>）</a:t>
            </a:r>
            <a:r>
              <a:rPr lang="zh-CN" altLang="en-US" sz="2000" b="1" dirty="0">
                <a:solidFill>
                  <a:srgbClr val="102CFC"/>
                </a:solidFill>
                <a:latin typeface="微软雅黑" panose="020B0503020204020204" pitchFamily="34" charset="-122"/>
                <a:ea typeface="微软雅黑" panose="020B0503020204020204" pitchFamily="34" charset="-122"/>
              </a:rPr>
              <a:t>。</a:t>
            </a:r>
            <a:r>
              <a:rPr lang="zh-CN" altLang="en-US" sz="1600" i="1" dirty="0">
                <a:solidFill>
                  <a:srgbClr val="102CFC"/>
                </a:solidFill>
                <a:latin typeface="微软雅黑" panose="020B0503020204020204" pitchFamily="34" charset="-122"/>
                <a:ea typeface="微软雅黑" panose="020B0503020204020204" pitchFamily="34" charset="-122"/>
                <a:sym typeface="+mn-ea"/>
              </a:rPr>
              <a:t>典型的错误如消息发送超时（网络丢包被激活导致的），请求无响应（对端进程挂死被激活导致的），配置文件读失败（配置文件丢失被激活导致的），硬盘写超时（硬盘坏道被激活导致的），硬盘读写慢（硬盘坏道被激活导致的）等等</a:t>
            </a:r>
            <a:endParaRPr lang="en-US" altLang="zh-CN" sz="1400" b="1" i="1" dirty="0">
              <a:solidFill>
                <a:srgbClr val="102CFC"/>
              </a:solidFill>
              <a:latin typeface="微软雅黑" panose="020B0503020204020204" pitchFamily="34" charset="-122"/>
              <a:ea typeface="微软雅黑" panose="020B0503020204020204" pitchFamily="34" charset="-122"/>
            </a:endParaRPr>
          </a:p>
          <a:p>
            <a:pPr marL="800100" lvl="1" indent="-342900" eaLnBrk="0" hangingPunct="0">
              <a:lnSpc>
                <a:spcPct val="200000"/>
              </a:lnSpc>
              <a:buFont typeface="Wingdings" panose="05000000000000000000" charset="0"/>
              <a:buChar char="Ø"/>
            </a:pPr>
            <a:r>
              <a:rPr lang="zh-CN" altLang="en-US" sz="1600" b="1" dirty="0">
                <a:latin typeface="微软雅黑" panose="020B0503020204020204" pitchFamily="34" charset="-122"/>
                <a:ea typeface="微软雅黑" panose="020B0503020204020204" pitchFamily="34" charset="-122"/>
              </a:rPr>
              <a:t>激活</a:t>
            </a:r>
            <a:r>
              <a:rPr lang="zh-CN" altLang="en-US" sz="1600" dirty="0">
                <a:latin typeface="微软雅黑" panose="020B0503020204020204" pitchFamily="34" charset="-122"/>
                <a:ea typeface="微软雅黑" panose="020B0503020204020204" pitchFamily="34" charset="-122"/>
              </a:rPr>
              <a:t>：业务操作路径经过了某个存在故障的对象实体，从而导致该对象实体的某个故障被激活（也就是说故障只有被激活才会对系统产生影响，</a:t>
            </a:r>
            <a:r>
              <a:rPr lang="zh-CN" altLang="en-US" sz="1600" b="1" dirty="0">
                <a:solidFill>
                  <a:srgbClr val="102CFC"/>
                </a:solidFill>
                <a:latin typeface="微软雅黑" panose="020B0503020204020204" pitchFamily="34" charset="-122"/>
                <a:ea typeface="微软雅黑" panose="020B0503020204020204" pitchFamily="34" charset="-122"/>
              </a:rPr>
              <a:t>静默故障</a:t>
            </a:r>
            <a:r>
              <a:rPr lang="zh-CN" altLang="en-US" sz="1600" dirty="0">
                <a:latin typeface="微软雅黑" panose="020B0503020204020204" pitchFamily="34" charset="-122"/>
                <a:ea typeface="微软雅黑" panose="020B0503020204020204" pitchFamily="34" charset="-122"/>
              </a:rPr>
              <a:t>是</a:t>
            </a:r>
            <a:r>
              <a:rPr lang="zh-CN" altLang="en-US" sz="1600" b="1" dirty="0">
                <a:solidFill>
                  <a:srgbClr val="102CFC"/>
                </a:solidFill>
                <a:latin typeface="微软雅黑" panose="020B0503020204020204" pitchFamily="34" charset="-122"/>
                <a:ea typeface="微软雅黑" panose="020B0503020204020204" pitchFamily="34" charset="-122"/>
              </a:rPr>
              <a:t>无害</a:t>
            </a:r>
            <a:r>
              <a:rPr lang="zh-CN" altLang="en-US" sz="1600" dirty="0">
                <a:latin typeface="微软雅黑" panose="020B0503020204020204" pitchFamily="34" charset="-122"/>
                <a:ea typeface="微软雅黑" panose="020B0503020204020204" pitchFamily="34" charset="-122"/>
              </a:rPr>
              <a:t>的）</a:t>
            </a:r>
            <a:endParaRPr lang="zh-CN" altLang="zh-CN" sz="1600" dirty="0">
              <a:latin typeface="微软雅黑" panose="020B0503020204020204" pitchFamily="34" charset="-122"/>
              <a:ea typeface="微软雅黑" panose="020B0503020204020204" pitchFamily="34" charset="-122"/>
            </a:endParaRPr>
          </a:p>
          <a:p>
            <a:pPr marL="800100" lvl="1" indent="-342900" eaLnBrk="0" hangingPunct="0">
              <a:lnSpc>
                <a:spcPct val="200000"/>
              </a:lnSpc>
              <a:buFont typeface="Wingdings" panose="05000000000000000000" charset="0"/>
              <a:buChar char="Ø"/>
            </a:pPr>
            <a:r>
              <a:rPr lang="zh-CN" altLang="zh-CN" sz="1600" b="1" dirty="0">
                <a:latin typeface="微软雅黑" panose="020B0503020204020204" pitchFamily="34" charset="-122"/>
                <a:ea typeface="微软雅黑" panose="020B0503020204020204" pitchFamily="34" charset="-122"/>
              </a:rPr>
              <a:t>错误检测</a:t>
            </a:r>
            <a:r>
              <a:rPr lang="zh-CN" altLang="zh-CN" sz="1600" dirty="0">
                <a:latin typeface="微软雅黑" panose="020B0503020204020204" pitchFamily="34" charset="-122"/>
                <a:ea typeface="微软雅黑" panose="020B0503020204020204" pitchFamily="34" charset="-122"/>
              </a:rPr>
              <a:t>：当某个错误信息或者错误信号（</a:t>
            </a:r>
            <a:r>
              <a:rPr lang="en-US" altLang="zh-CN" sz="1600" dirty="0">
                <a:latin typeface="微软雅黑" panose="020B0503020204020204" pitchFamily="34" charset="-122"/>
                <a:ea typeface="微软雅黑" panose="020B0503020204020204" pitchFamily="34" charset="-122"/>
              </a:rPr>
              <a:t>Error message or Error signal</a:t>
            </a:r>
            <a:r>
              <a:rPr lang="zh-CN" altLang="zh-CN" sz="1600" dirty="0">
                <a:latin typeface="微软雅黑" panose="020B0503020204020204" pitchFamily="34" charset="-122"/>
                <a:ea typeface="微软雅黑" panose="020B0503020204020204" pitchFamily="34" charset="-122"/>
              </a:rPr>
              <a:t>）未</a:t>
            </a:r>
            <a:r>
              <a:rPr lang="zh-CN" altLang="zh-CN" sz="1600" b="1" dirty="0">
                <a:solidFill>
                  <a:srgbClr val="102CFC"/>
                </a:solidFill>
                <a:latin typeface="微软雅黑" panose="020B0503020204020204" pitchFamily="34" charset="-122"/>
                <a:ea typeface="微软雅黑" panose="020B0503020204020204" pitchFamily="34" charset="-122"/>
              </a:rPr>
              <a:t>被感知到</a:t>
            </a:r>
            <a:r>
              <a:rPr lang="zh-CN" altLang="zh-CN" sz="1600" dirty="0">
                <a:latin typeface="微软雅黑" panose="020B0503020204020204" pitchFamily="34" charset="-122"/>
                <a:ea typeface="微软雅黑" panose="020B0503020204020204" pitchFamily="34" charset="-122"/>
              </a:rPr>
              <a:t>，</a:t>
            </a:r>
            <a:r>
              <a:rPr lang="zh-CN" sz="1600" dirty="0">
                <a:latin typeface="微软雅黑" panose="020B0503020204020204" pitchFamily="34" charset="-122"/>
                <a:ea typeface="微软雅黑" panose="020B0503020204020204" pitchFamily="34" charset="-122"/>
              </a:rPr>
              <a:t>该错误</a:t>
            </a:r>
            <a:r>
              <a:rPr lang="zh-CN" altLang="zh-CN" sz="1600" dirty="0">
                <a:latin typeface="微软雅黑" panose="020B0503020204020204" pitchFamily="34" charset="-122"/>
                <a:ea typeface="微软雅黑" panose="020B0503020204020204" pitchFamily="34" charset="-122"/>
              </a:rPr>
              <a:t>就叫做</a:t>
            </a:r>
            <a:r>
              <a:rPr lang="zh-CN" altLang="zh-CN" sz="1600" b="1" dirty="0">
                <a:solidFill>
                  <a:srgbClr val="102CFC"/>
                </a:solidFill>
                <a:latin typeface="微软雅黑" panose="020B0503020204020204" pitchFamily="34" charset="-122"/>
                <a:ea typeface="微软雅黑" panose="020B0503020204020204" pitchFamily="34" charset="-122"/>
              </a:rPr>
              <a:t>静默错误</a:t>
            </a:r>
            <a:r>
              <a:rPr lang="zh-CN" altLang="zh-CN" sz="1600" dirty="0">
                <a:solidFill>
                  <a:srgbClr val="102CFC"/>
                </a:solidFill>
                <a:latin typeface="微软雅黑" panose="020B0503020204020204" pitchFamily="34" charset="-122"/>
                <a:ea typeface="微软雅黑" panose="020B0503020204020204" pitchFamily="34" charset="-122"/>
              </a:rPr>
              <a:t>（</a:t>
            </a:r>
            <a:r>
              <a:rPr lang="en-US" altLang="zh-CN" sz="1600" b="1" dirty="0">
                <a:solidFill>
                  <a:srgbClr val="102CFC"/>
                </a:solidFill>
                <a:latin typeface="微软雅黑" panose="020B0503020204020204" pitchFamily="34" charset="-122"/>
                <a:ea typeface="微软雅黑" panose="020B0503020204020204" pitchFamily="34" charset="-122"/>
              </a:rPr>
              <a:t>Latent Error</a:t>
            </a:r>
            <a:r>
              <a:rPr lang="zh-CN" altLang="zh-CN" sz="1600" dirty="0">
                <a:solidFill>
                  <a:srgbClr val="102CFC"/>
                </a:solidFill>
                <a:latin typeface="微软雅黑" panose="020B0503020204020204" pitchFamily="34" charset="-122"/>
                <a:ea typeface="微软雅黑" panose="020B0503020204020204" pitchFamily="34" charset="-122"/>
              </a:rPr>
              <a:t>），例如未感知到超时等</a:t>
            </a:r>
            <a:endParaRPr lang="en-US" altLang="zh-CN" sz="1600" dirty="0">
              <a:latin typeface="微软雅黑" panose="020B0503020204020204" pitchFamily="34" charset="-122"/>
              <a:ea typeface="微软雅黑" panose="020B0503020204020204" pitchFamily="34" charset="-122"/>
            </a:endParaRPr>
          </a:p>
          <a:p>
            <a:pPr marL="800100" lvl="1" indent="-342900" eaLnBrk="0" hangingPunct="0">
              <a:lnSpc>
                <a:spcPct val="200000"/>
              </a:lnSpc>
              <a:buFont typeface="Wingdings" panose="05000000000000000000" charset="0"/>
              <a:buChar char="Ø"/>
            </a:pPr>
            <a:r>
              <a:rPr lang="zh-CN" sz="1600" dirty="0">
                <a:latin typeface="微软雅黑" panose="020B0503020204020204" pitchFamily="34" charset="-122"/>
                <a:ea typeface="微软雅黑" panose="020B0503020204020204" pitchFamily="34" charset="-122"/>
              </a:rPr>
              <a:t>错误</a:t>
            </a:r>
            <a:r>
              <a:rPr lang="zh-CN" sz="1600" b="1" dirty="0">
                <a:solidFill>
                  <a:srgbClr val="102CFC"/>
                </a:solidFill>
                <a:latin typeface="微软雅黑" panose="020B0503020204020204" pitchFamily="34" charset="-122"/>
                <a:ea typeface="微软雅黑" panose="020B0503020204020204" pitchFamily="34" charset="-122"/>
              </a:rPr>
              <a:t>未</a:t>
            </a:r>
            <a:r>
              <a:rPr lang="zh-CN" sz="1600" dirty="0">
                <a:latin typeface="微软雅黑" panose="020B0503020204020204" pitchFamily="34" charset="-122"/>
                <a:ea typeface="微软雅黑" panose="020B0503020204020204" pitchFamily="34" charset="-122"/>
              </a:rPr>
              <a:t>被</a:t>
            </a:r>
            <a:r>
              <a:rPr lang="zh-CN" sz="1600" b="1" dirty="0">
                <a:solidFill>
                  <a:srgbClr val="102CFC"/>
                </a:solidFill>
                <a:latin typeface="微软雅黑" panose="020B0503020204020204" pitchFamily="34" charset="-122"/>
                <a:ea typeface="微软雅黑" panose="020B0503020204020204" pitchFamily="34" charset="-122"/>
              </a:rPr>
              <a:t>检测</a:t>
            </a:r>
            <a:r>
              <a:rPr lang="zh-CN" sz="1600" dirty="0">
                <a:latin typeface="微软雅黑" panose="020B0503020204020204" pitchFamily="34" charset="-122"/>
                <a:ea typeface="微软雅黑" panose="020B0503020204020204" pitchFamily="34" charset="-122"/>
              </a:rPr>
              <a:t>或者检测到而</a:t>
            </a:r>
            <a:r>
              <a:rPr lang="zh-CN" sz="1600" b="1" dirty="0">
                <a:solidFill>
                  <a:srgbClr val="102CFC"/>
                </a:solidFill>
                <a:latin typeface="微软雅黑" panose="020B0503020204020204" pitchFamily="34" charset="-122"/>
                <a:ea typeface="微软雅黑" panose="020B0503020204020204" pitchFamily="34" charset="-122"/>
              </a:rPr>
              <a:t>未</a:t>
            </a:r>
            <a:r>
              <a:rPr lang="zh-CN" sz="1600" dirty="0">
                <a:latin typeface="微软雅黑" panose="020B0503020204020204" pitchFamily="34" charset="-122"/>
                <a:ea typeface="微软雅黑" panose="020B0503020204020204" pitchFamily="34" charset="-122"/>
              </a:rPr>
              <a:t>有容错</a:t>
            </a:r>
            <a:r>
              <a:rPr lang="zh-CN" sz="1600" b="1" dirty="0">
                <a:solidFill>
                  <a:srgbClr val="102CFC"/>
                </a:solidFill>
                <a:latin typeface="微软雅黑" panose="020B0503020204020204" pitchFamily="34" charset="-122"/>
                <a:ea typeface="微软雅黑" panose="020B0503020204020204" pitchFamily="34" charset="-122"/>
              </a:rPr>
              <a:t>处理</a:t>
            </a:r>
            <a:r>
              <a:rPr lang="zh-CN" sz="1600" dirty="0">
                <a:latin typeface="微软雅黑" panose="020B0503020204020204" pitchFamily="34" charset="-122"/>
                <a:ea typeface="微软雅黑" panose="020B0503020204020204" pitchFamily="34" charset="-122"/>
              </a:rPr>
              <a:t>的话，就会产生</a:t>
            </a:r>
            <a:r>
              <a:rPr lang="zh-CN" sz="1600" b="1" dirty="0">
                <a:solidFill>
                  <a:srgbClr val="102CFC"/>
                </a:solidFill>
                <a:latin typeface="微软雅黑" panose="020B0503020204020204" pitchFamily="34" charset="-122"/>
                <a:ea typeface="微软雅黑" panose="020B0503020204020204" pitchFamily="34" charset="-122"/>
              </a:rPr>
              <a:t>业务失效</a:t>
            </a:r>
            <a:r>
              <a:rPr lang="zh-CN" sz="1600" dirty="0">
                <a:latin typeface="微软雅黑" panose="020B0503020204020204" pitchFamily="34" charset="-122"/>
                <a:ea typeface="微软雅黑" panose="020B0503020204020204" pitchFamily="34" charset="-122"/>
              </a:rPr>
              <a:t>（中断、性能下降等）</a:t>
            </a:r>
            <a:endParaRPr lang="zh-CN" sz="1600" dirty="0">
              <a:latin typeface="微软雅黑" panose="020B0503020204020204" pitchFamily="34" charset="-122"/>
              <a:ea typeface="微软雅黑" panose="020B0503020204020204" pitchFamily="34" charset="-122"/>
            </a:endParaRPr>
          </a:p>
          <a:p>
            <a:pPr marL="800100" lvl="1" indent="-342900" eaLnBrk="0" hangingPunct="0">
              <a:lnSpc>
                <a:spcPct val="200000"/>
              </a:lnSpc>
              <a:buFont typeface="Wingdings" panose="05000000000000000000" charset="0"/>
              <a:buChar char="Ø"/>
            </a:pPr>
            <a:r>
              <a:rPr lang="zh-CN" altLang="zh-CN" sz="1600" b="1" dirty="0">
                <a:latin typeface="微软雅黑" panose="020B0503020204020204" pitchFamily="34" charset="-122"/>
                <a:ea typeface="微软雅黑" panose="020B0503020204020204" pitchFamily="34" charset="-122"/>
              </a:rPr>
              <a:t>错误模式</a:t>
            </a:r>
            <a:r>
              <a:rPr lang="zh-CN" altLang="zh-CN" sz="1600" dirty="0">
                <a:latin typeface="微软雅黑" panose="020B0503020204020204" pitchFamily="34" charset="-122"/>
                <a:ea typeface="微软雅黑" panose="020B0503020204020204" pitchFamily="34" charset="-122"/>
              </a:rPr>
              <a:t>：类似于故障模式，区别是错误对象通常是</a:t>
            </a:r>
            <a:r>
              <a:rPr lang="zh-CN" altLang="zh-CN" sz="1600" b="1" dirty="0">
                <a:solidFill>
                  <a:srgbClr val="102CFC"/>
                </a:solidFill>
                <a:latin typeface="微软雅黑" panose="020B0503020204020204" pitchFamily="34" charset="-122"/>
                <a:ea typeface="微软雅黑" panose="020B0503020204020204" pitchFamily="34" charset="-122"/>
              </a:rPr>
              <a:t>业务操作</a:t>
            </a:r>
            <a:r>
              <a:rPr lang="zh-CN" altLang="zh-CN" sz="1600" dirty="0">
                <a:latin typeface="微软雅黑" panose="020B0503020204020204" pitchFamily="34" charset="-122"/>
                <a:ea typeface="微软雅黑" panose="020B0503020204020204" pitchFamily="34" charset="-122"/>
              </a:rPr>
              <a:t>而不是系统内部组件，错误表现和故障表现基本上是一样的</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6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40964"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40966"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故障、错误、失效</a:t>
            </a:r>
            <a:endPar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67" name="文本框 9"/>
          <p:cNvSpPr txBox="1"/>
          <p:nvPr/>
        </p:nvSpPr>
        <p:spPr>
          <a:xfrm>
            <a:off x="123825" y="655955"/>
            <a:ext cx="11274425" cy="5631180"/>
          </a:xfrm>
          <a:prstGeom prst="rect">
            <a:avLst/>
          </a:prstGeom>
          <a:noFill/>
          <a:ln w="9525">
            <a:noFill/>
          </a:ln>
        </p:spPr>
        <p:txBody>
          <a:bodyPr wrap="square" anchor="t" anchorCtr="0">
            <a:spAutoFit/>
          </a:bodyPr>
          <a:p>
            <a:pPr marL="342900" indent="-342900" eaLnBrk="0" hangingPunct="0">
              <a:lnSpc>
                <a:spcPct val="200000"/>
              </a:lnSpc>
              <a:buFont typeface="Wingdings" panose="05000000000000000000" pitchFamily="2" charset="2"/>
              <a:buChar char="p"/>
            </a:pPr>
            <a:r>
              <a:rPr lang="zh-CN" altLang="zh-CN" sz="2000" b="1" dirty="0">
                <a:latin typeface="微软雅黑" panose="020B0503020204020204" pitchFamily="34" charset="-122"/>
                <a:ea typeface="微软雅黑" panose="020B0503020204020204" pitchFamily="34" charset="-122"/>
              </a:rPr>
              <a:t>失效（</a:t>
            </a:r>
            <a:r>
              <a:rPr lang="en-US" altLang="zh-CN" sz="2000" b="1" dirty="0">
                <a:latin typeface="微软雅黑" panose="020B0503020204020204" pitchFamily="34" charset="-122"/>
                <a:ea typeface="微软雅黑" panose="020B0503020204020204" pitchFamily="34" charset="-122"/>
              </a:rPr>
              <a:t>Failure</a:t>
            </a:r>
            <a:r>
              <a:rPr lang="zh-CN" altLang="zh-CN" sz="2000" b="1"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系统</a:t>
            </a:r>
            <a:r>
              <a:rPr lang="zh-CN" altLang="en-US" sz="1800" dirty="0">
                <a:latin typeface="微软雅黑" panose="020B0503020204020204" pitchFamily="34" charset="-122"/>
                <a:ea typeface="微软雅黑" panose="020B0503020204020204" pitchFamily="34" charset="-122"/>
              </a:rPr>
              <a:t>当前的</a:t>
            </a:r>
            <a:r>
              <a:rPr lang="zh-CN" altLang="zh-CN" sz="1800" dirty="0">
                <a:latin typeface="微软雅黑" panose="020B0503020204020204" pitchFamily="34" charset="-122"/>
                <a:ea typeface="微软雅黑" panose="020B0503020204020204" pitchFamily="34" charset="-122"/>
              </a:rPr>
              <a:t>业务</a:t>
            </a:r>
            <a:r>
              <a:rPr lang="zh-CN" altLang="zh-CN" sz="1800" b="1" dirty="0">
                <a:solidFill>
                  <a:srgbClr val="FF0000"/>
                </a:solidFill>
                <a:latin typeface="微软雅黑" panose="020B0503020204020204" pitchFamily="34" charset="-122"/>
                <a:ea typeface="微软雅黑" panose="020B0503020204020204" pitchFamily="34" charset="-122"/>
              </a:rPr>
              <a:t>偏离</a:t>
            </a:r>
            <a:r>
              <a:rPr lang="zh-CN" altLang="zh-CN" sz="1800" dirty="0">
                <a:latin typeface="微软雅黑" panose="020B0503020204020204" pitchFamily="34" charset="-122"/>
                <a:ea typeface="微软雅黑" panose="020B0503020204020204" pitchFamily="34" charset="-122"/>
              </a:rPr>
              <a:t>正常业务（</a:t>
            </a:r>
            <a:r>
              <a:rPr lang="en-US" altLang="zh-CN" sz="1800" dirty="0">
                <a:latin typeface="微软雅黑" panose="020B0503020204020204" pitchFamily="34" charset="-122"/>
                <a:ea typeface="微软雅黑" panose="020B0503020204020204" pitchFamily="34" charset="-122"/>
              </a:rPr>
              <a:t>Correct Service</a:t>
            </a:r>
            <a:r>
              <a:rPr lang="zh-CN"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）的</a:t>
            </a:r>
            <a:r>
              <a:rPr lang="zh-CN" altLang="en-US" sz="1800" b="1" dirty="0">
                <a:solidFill>
                  <a:srgbClr val="FF0000"/>
                </a:solidFill>
                <a:latin typeface="微软雅黑" panose="020B0503020204020204" pitchFamily="34" charset="-122"/>
                <a:ea typeface="微软雅黑" panose="020B0503020204020204" pitchFamily="34" charset="-122"/>
              </a:rPr>
              <a:t>事件</a:t>
            </a:r>
            <a:endParaRPr lang="zh-CN" altLang="en-US" sz="2000" b="1" dirty="0">
              <a:solidFill>
                <a:srgbClr val="FF0000"/>
              </a:solidFill>
              <a:latin typeface="微软雅黑" panose="020B0503020204020204" pitchFamily="34" charset="-122"/>
              <a:ea typeface="微软雅黑" panose="020B0503020204020204" pitchFamily="34" charset="-122"/>
            </a:endParaRPr>
          </a:p>
          <a:p>
            <a:pPr marL="800100" lvl="1" indent="-342900" eaLnBrk="0" hangingPunct="0">
              <a:lnSpc>
                <a:spcPct val="200000"/>
              </a:lnSpc>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rPr>
              <a:t>偏离的表现：未按照规格要求实现或者规格要求本身不完整，通常称之为</a:t>
            </a:r>
            <a:r>
              <a:rPr lang="zh-CN" altLang="en-US" sz="1600" b="1" dirty="0">
                <a:solidFill>
                  <a:srgbClr val="102CFC"/>
                </a:solidFill>
                <a:latin typeface="微软雅黑" panose="020B0503020204020204" pitchFamily="34" charset="-122"/>
                <a:ea typeface="微软雅黑" panose="020B0503020204020204" pitchFamily="34" charset="-122"/>
                <a:sym typeface="+mn-ea"/>
              </a:rPr>
              <a:t>业务中断（</a:t>
            </a:r>
            <a:r>
              <a:rPr lang="en-US" altLang="zh-CN" sz="1600" b="1" dirty="0">
                <a:solidFill>
                  <a:srgbClr val="102CFC"/>
                </a:solidFill>
                <a:latin typeface="微软雅黑" panose="020B0503020204020204" pitchFamily="34" charset="-122"/>
                <a:ea typeface="微软雅黑" panose="020B0503020204020204" pitchFamily="34" charset="-122"/>
                <a:sym typeface="+mn-ea"/>
              </a:rPr>
              <a:t>Service Outage</a:t>
            </a:r>
            <a:r>
              <a:rPr lang="zh-CN" altLang="en-US" sz="1600" b="1" dirty="0">
                <a:solidFill>
                  <a:srgbClr val="102CFC"/>
                </a:solidFill>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endParaRPr>
          </a:p>
          <a:p>
            <a:pPr marL="800100" lvl="1" indent="-342900" eaLnBrk="0" hangingPunct="0">
              <a:lnSpc>
                <a:spcPct val="200000"/>
              </a:lnSpc>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rPr>
              <a:t>偏离正常业务的</a:t>
            </a:r>
            <a:r>
              <a:rPr lang="zh-CN" altLang="en-US" sz="1600" b="1" dirty="0">
                <a:solidFill>
                  <a:srgbClr val="102CFC"/>
                </a:solidFill>
                <a:latin typeface="微软雅黑" panose="020B0503020204020204" pitchFamily="34" charset="-122"/>
                <a:ea typeface="微软雅黑" panose="020B0503020204020204" pitchFamily="34" charset="-122"/>
              </a:rPr>
              <a:t>表现形式</a:t>
            </a:r>
            <a:r>
              <a:rPr lang="zh-CN" altLang="en-US" sz="1600" dirty="0">
                <a:latin typeface="微软雅黑" panose="020B0503020204020204" pitchFamily="34" charset="-122"/>
                <a:ea typeface="微软雅黑" panose="020B0503020204020204" pitchFamily="34" charset="-122"/>
              </a:rPr>
              <a:t>称之为</a:t>
            </a:r>
            <a:r>
              <a:rPr lang="zh-CN" altLang="en-US" sz="1600" b="1" dirty="0">
                <a:solidFill>
                  <a:srgbClr val="102CFC"/>
                </a:solidFill>
                <a:latin typeface="微软雅黑" panose="020B0503020204020204" pitchFamily="34" charset="-122"/>
                <a:ea typeface="微软雅黑" panose="020B0503020204020204" pitchFamily="34" charset="-122"/>
              </a:rPr>
              <a:t>失效模式（</a:t>
            </a:r>
            <a:r>
              <a:rPr lang="en-US" altLang="zh-CN" sz="1600" b="1" dirty="0">
                <a:solidFill>
                  <a:srgbClr val="102CFC"/>
                </a:solidFill>
                <a:latin typeface="微软雅黑" panose="020B0503020204020204" pitchFamily="34" charset="-122"/>
                <a:ea typeface="微软雅黑" panose="020B0503020204020204" pitchFamily="34" charset="-122"/>
              </a:rPr>
              <a:t>Failure Mode</a:t>
            </a:r>
            <a:r>
              <a:rPr lang="zh-CN" altLang="en-US" sz="1600" b="1" dirty="0">
                <a:solidFill>
                  <a:srgbClr val="102CFC"/>
                </a:solidFill>
                <a:latin typeface="微软雅黑" panose="020B0503020204020204" pitchFamily="34" charset="-122"/>
                <a:ea typeface="微软雅黑" panose="020B0503020204020204" pitchFamily="34" charset="-122"/>
              </a:rPr>
              <a:t>） = 失效对象  +  失效表现</a:t>
            </a:r>
            <a:endParaRPr lang="zh-CN" altLang="en-US" sz="1600" b="1" dirty="0">
              <a:solidFill>
                <a:srgbClr val="102CFC"/>
              </a:solidFill>
              <a:latin typeface="微软雅黑" panose="020B0503020204020204" pitchFamily="34" charset="-122"/>
              <a:ea typeface="微软雅黑" panose="020B0503020204020204" pitchFamily="34" charset="-122"/>
            </a:endParaRPr>
          </a:p>
          <a:p>
            <a:pPr marL="1257300" lvl="2" indent="-342900" eaLnBrk="0" hangingPunct="0">
              <a:lnSpc>
                <a:spcPct val="200000"/>
              </a:lnSpc>
              <a:buFont typeface="Wingdings" panose="05000000000000000000" charset="0"/>
              <a:buChar char="ü"/>
            </a:pPr>
            <a:r>
              <a:rPr lang="en-US" altLang="zh-CN" sz="1400" b="1" dirty="0">
                <a:solidFill>
                  <a:schemeClr val="tx1"/>
                </a:solidFill>
                <a:latin typeface="微软雅黑" panose="020B0503020204020204" pitchFamily="34" charset="-122"/>
                <a:ea typeface="微软雅黑" panose="020B0503020204020204" pitchFamily="34" charset="-122"/>
              </a:rPr>
              <a:t>失效对象</a:t>
            </a:r>
            <a:r>
              <a:rPr lang="en-US" altLang="zh-CN" sz="1400" dirty="0">
                <a:solidFill>
                  <a:schemeClr val="tx1"/>
                </a:solidFill>
                <a:latin typeface="微软雅黑" panose="020B0503020204020204" pitchFamily="34" charset="-122"/>
                <a:ea typeface="微软雅黑" panose="020B0503020204020204" pitchFamily="34" charset="-122"/>
              </a:rPr>
              <a:t>：与故障对象不同的是，失效是基于外部客户业务的角度进行描述的，因此失效对象主要为客户的业务类型/模型或者</a:t>
            </a:r>
            <a:r>
              <a:rPr lang="zh-CN" altLang="en-US" sz="1400" dirty="0">
                <a:solidFill>
                  <a:schemeClr val="tx1"/>
                </a:solidFill>
                <a:latin typeface="微软雅黑" panose="020B0503020204020204" pitchFamily="34" charset="-122"/>
                <a:ea typeface="微软雅黑" panose="020B0503020204020204" pitchFamily="34" charset="-122"/>
              </a:rPr>
              <a:t>抽象</a:t>
            </a:r>
            <a:r>
              <a:rPr lang="en-US" altLang="zh-CN" sz="1400" dirty="0">
                <a:solidFill>
                  <a:schemeClr val="tx1"/>
                </a:solidFill>
                <a:latin typeface="微软雅黑" panose="020B0503020204020204" pitchFamily="34" charset="-122"/>
                <a:ea typeface="微软雅黑" panose="020B0503020204020204" pitchFamily="34" charset="-122"/>
              </a:rPr>
              <a:t>表达，所以描述为业务（数据面-用户业务）、数据（数据面-用户数据）、控制台（管控面）、扩容（运维面）、升级（运维面）、更换（运维面）等等诸如此类</a:t>
            </a:r>
            <a:endParaRPr lang="en-US" altLang="zh-CN" sz="1400" dirty="0">
              <a:solidFill>
                <a:schemeClr val="tx1"/>
              </a:solidFill>
              <a:latin typeface="微软雅黑" panose="020B0503020204020204" pitchFamily="34" charset="-122"/>
              <a:ea typeface="微软雅黑" panose="020B0503020204020204" pitchFamily="34" charset="-122"/>
            </a:endParaRPr>
          </a:p>
          <a:p>
            <a:pPr marL="1257300" lvl="2" indent="-342900" eaLnBrk="0" hangingPunct="0">
              <a:lnSpc>
                <a:spcPct val="200000"/>
              </a:lnSpc>
              <a:buFont typeface="Wingdings" panose="05000000000000000000" charset="0"/>
              <a:buChar char="ü"/>
            </a:pPr>
            <a:r>
              <a:rPr lang="zh-CN" altLang="en-US" sz="1400" b="1" dirty="0">
                <a:solidFill>
                  <a:schemeClr val="tx1"/>
                </a:solidFill>
                <a:latin typeface="微软雅黑" panose="020B0503020204020204" pitchFamily="34" charset="-122"/>
                <a:ea typeface="微软雅黑" panose="020B0503020204020204" pitchFamily="34" charset="-122"/>
              </a:rPr>
              <a:t>失效表现</a:t>
            </a:r>
            <a:r>
              <a:rPr lang="zh-CN" altLang="en-US" sz="1400" dirty="0">
                <a:solidFill>
                  <a:schemeClr val="tx1"/>
                </a:solidFill>
                <a:latin typeface="微软雅黑" panose="020B0503020204020204" pitchFamily="34" charset="-122"/>
                <a:ea typeface="微软雅黑" panose="020B0503020204020204" pitchFamily="34" charset="-122"/>
              </a:rPr>
              <a:t>：相对于故障表现而言，会更加聚焦一些，一般也是动词、形容词来表达，主要有中断，卡慢，超时，丢失/错误，失败等</a:t>
            </a:r>
            <a:endParaRPr lang="zh-CN" altLang="en-US" sz="1400" dirty="0">
              <a:solidFill>
                <a:schemeClr val="tx1"/>
              </a:solidFill>
              <a:latin typeface="微软雅黑" panose="020B0503020204020204" pitchFamily="34" charset="-122"/>
              <a:ea typeface="微软雅黑" panose="020B0503020204020204" pitchFamily="34" charset="-122"/>
            </a:endParaRPr>
          </a:p>
          <a:p>
            <a:pPr marL="800100" lvl="1" indent="-342900" algn="l" eaLnBrk="0" hangingPunct="0">
              <a:lnSpc>
                <a:spcPct val="20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失效的行为规律：</a:t>
            </a:r>
            <a:endParaRPr lang="zh-CN" altLang="en-US" sz="1600" dirty="0">
              <a:latin typeface="微软雅黑" panose="020B0503020204020204" pitchFamily="34" charset="-122"/>
              <a:ea typeface="微软雅黑" panose="020B0503020204020204" pitchFamily="34" charset="-122"/>
              <a:sym typeface="+mn-ea"/>
            </a:endParaRPr>
          </a:p>
          <a:p>
            <a:pPr marL="1257300" lvl="2" indent="-342900" algn="l" eaLnBrk="0" hangingPunct="0">
              <a:lnSpc>
                <a:spcPct val="200000"/>
              </a:lnSpc>
              <a:buClrTx/>
              <a:buSzTx/>
              <a:buFont typeface="Wingdings" panose="05000000000000000000" charset="0"/>
              <a:buChar char="ü"/>
            </a:pPr>
            <a:r>
              <a:rPr lang="en-US" altLang="zh-CN" sz="1400" b="1" dirty="0">
                <a:solidFill>
                  <a:srgbClr val="102CFC"/>
                </a:solidFill>
                <a:latin typeface="微软雅黑" panose="020B0503020204020204" pitchFamily="34" charset="-122"/>
                <a:ea typeface="微软雅黑" panose="020B0503020204020204" pitchFamily="34" charset="-122"/>
                <a:sym typeface="+mn-ea"/>
              </a:rPr>
              <a:t>持续性失效</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一直失效直到人为恢复</a:t>
            </a:r>
            <a:endParaRPr lang="en-US" altLang="zh-CN" sz="1400" dirty="0">
              <a:latin typeface="微软雅黑" panose="020B0503020204020204" pitchFamily="34" charset="-122"/>
              <a:ea typeface="微软雅黑" panose="020B0503020204020204" pitchFamily="34" charset="-122"/>
              <a:sym typeface="+mn-ea"/>
            </a:endParaRPr>
          </a:p>
          <a:p>
            <a:pPr marL="1257300" lvl="2" indent="-342900" algn="l" eaLnBrk="0" hangingPunct="0">
              <a:lnSpc>
                <a:spcPct val="200000"/>
              </a:lnSpc>
              <a:buClrTx/>
              <a:buSzTx/>
              <a:buFont typeface="Wingdings" panose="05000000000000000000" charset="0"/>
              <a:buChar char="ü"/>
            </a:pPr>
            <a:r>
              <a:rPr lang="en-US" altLang="zh-CN" sz="1400" b="1" dirty="0">
                <a:solidFill>
                  <a:srgbClr val="102CFC"/>
                </a:solidFill>
                <a:latin typeface="微软雅黑" panose="020B0503020204020204" pitchFamily="34" charset="-122"/>
                <a:ea typeface="微软雅黑" panose="020B0503020204020204" pitchFamily="34" charset="-122"/>
                <a:sym typeface="+mn-ea"/>
              </a:rPr>
              <a:t>间歇性/周期性失效</a:t>
            </a:r>
            <a:r>
              <a:rPr lang="zh-CN" altLang="en-US" sz="1400" b="1" dirty="0">
                <a:solidFill>
                  <a:srgbClr val="102CFC"/>
                </a:solidFill>
                <a:latin typeface="微软雅黑" panose="020B0503020204020204" pitchFamily="34" charset="-122"/>
                <a:ea typeface="微软雅黑" panose="020B0503020204020204" pitchFamily="3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sym typeface="+mn-ea"/>
              </a:rPr>
              <a:t>周期性或者无规律</a:t>
            </a:r>
            <a:r>
              <a:rPr lang="en-US" altLang="zh-CN" sz="1400" dirty="0">
                <a:solidFill>
                  <a:schemeClr val="tx1"/>
                </a:solidFill>
                <a:latin typeface="微软雅黑" panose="020B0503020204020204" pitchFamily="34" charset="-122"/>
                <a:ea typeface="微软雅黑" panose="020B0503020204020204" pitchFamily="34" charset="-122"/>
                <a:sym typeface="+mn-ea"/>
              </a:rPr>
              <a:t>隔段时间出现一次然后自我恢复</a:t>
            </a:r>
            <a:endParaRPr lang="en-US" altLang="zh-CN" sz="1400" dirty="0">
              <a:latin typeface="微软雅黑" panose="020B0503020204020204" pitchFamily="34" charset="-122"/>
              <a:ea typeface="微软雅黑" panose="020B0503020204020204" pitchFamily="34" charset="-122"/>
              <a:sym typeface="+mn-ea"/>
            </a:endParaRPr>
          </a:p>
          <a:p>
            <a:pPr marL="1257300" lvl="2" indent="-342900" algn="l" eaLnBrk="0" hangingPunct="0">
              <a:lnSpc>
                <a:spcPct val="200000"/>
              </a:lnSpc>
              <a:buClrTx/>
              <a:buSzTx/>
              <a:buFont typeface="Wingdings" panose="05000000000000000000" charset="0"/>
              <a:buChar char="ü"/>
            </a:pPr>
            <a:r>
              <a:rPr lang="en-US" altLang="zh-CN" sz="1400" b="1" dirty="0">
                <a:solidFill>
                  <a:srgbClr val="102CFC"/>
                </a:solidFill>
                <a:latin typeface="微软雅黑" panose="020B0503020204020204" pitchFamily="34" charset="-122"/>
                <a:ea typeface="微软雅黑" panose="020B0503020204020204" pitchFamily="34" charset="-122"/>
                <a:sym typeface="+mn-ea"/>
              </a:rPr>
              <a:t>偶然性失效</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偶然出现一次然后自我恢复</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6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40964"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40966"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故障、错误、失效</a:t>
            </a:r>
            <a:endPar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67" name="文本框 9"/>
          <p:cNvSpPr txBox="1"/>
          <p:nvPr/>
        </p:nvSpPr>
        <p:spPr>
          <a:xfrm>
            <a:off x="123825" y="655955"/>
            <a:ext cx="11274425" cy="4523105"/>
          </a:xfrm>
          <a:prstGeom prst="rect">
            <a:avLst/>
          </a:prstGeom>
          <a:noFill/>
          <a:ln w="9525">
            <a:noFill/>
          </a:ln>
        </p:spPr>
        <p:txBody>
          <a:bodyPr wrap="square" anchor="t" anchorCtr="0">
            <a:spAutoFit/>
          </a:bodyPr>
          <a:p>
            <a:pPr marL="342900" indent="-342900" eaLnBrk="0" hangingPunct="0">
              <a:lnSpc>
                <a:spcPct val="200000"/>
              </a:lnSpc>
              <a:buFont typeface="Wingdings" panose="05000000000000000000" pitchFamily="2" charset="2"/>
              <a:buChar char="p"/>
            </a:pPr>
            <a:r>
              <a:rPr lang="zh-CN" altLang="zh-CN" sz="2000" b="1" dirty="0">
                <a:latin typeface="微软雅黑" panose="020B0503020204020204" pitchFamily="34" charset="-122"/>
                <a:ea typeface="微软雅黑" panose="020B0503020204020204" pitchFamily="34" charset="-122"/>
              </a:rPr>
              <a:t>失效（</a:t>
            </a:r>
            <a:r>
              <a:rPr lang="en-US" altLang="zh-CN" sz="2000" b="1" dirty="0">
                <a:latin typeface="微软雅黑" panose="020B0503020204020204" pitchFamily="34" charset="-122"/>
                <a:ea typeface="微软雅黑" panose="020B0503020204020204" pitchFamily="34" charset="-122"/>
              </a:rPr>
              <a:t>Failure</a:t>
            </a:r>
            <a:r>
              <a:rPr lang="zh-CN" altLang="zh-CN" sz="2000" b="1"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：系统</a:t>
            </a:r>
            <a:r>
              <a:rPr lang="zh-CN" altLang="en-US" sz="2000" dirty="0">
                <a:latin typeface="微软雅黑" panose="020B0503020204020204" pitchFamily="34" charset="-122"/>
                <a:ea typeface="微软雅黑" panose="020B0503020204020204" pitchFamily="34" charset="-122"/>
              </a:rPr>
              <a:t>当前的</a:t>
            </a:r>
            <a:r>
              <a:rPr lang="zh-CN" altLang="zh-CN" sz="2000" dirty="0">
                <a:latin typeface="微软雅黑" panose="020B0503020204020204" pitchFamily="34" charset="-122"/>
                <a:ea typeface="微软雅黑" panose="020B0503020204020204" pitchFamily="34" charset="-122"/>
              </a:rPr>
              <a:t>业务</a:t>
            </a:r>
            <a:r>
              <a:rPr lang="zh-CN" altLang="zh-CN" sz="2000" b="1" dirty="0">
                <a:solidFill>
                  <a:srgbClr val="FF0000"/>
                </a:solidFill>
                <a:latin typeface="微软雅黑" panose="020B0503020204020204" pitchFamily="34" charset="-122"/>
                <a:ea typeface="微软雅黑" panose="020B0503020204020204" pitchFamily="34" charset="-122"/>
              </a:rPr>
              <a:t>偏离</a:t>
            </a:r>
            <a:r>
              <a:rPr lang="zh-CN" altLang="zh-CN" sz="2000" dirty="0">
                <a:latin typeface="微软雅黑" panose="020B0503020204020204" pitchFamily="34" charset="-122"/>
                <a:ea typeface="微软雅黑" panose="020B0503020204020204" pitchFamily="34" charset="-122"/>
              </a:rPr>
              <a:t>正常业务（</a:t>
            </a:r>
            <a:r>
              <a:rPr lang="en-US" altLang="zh-CN" sz="2000" dirty="0">
                <a:latin typeface="微软雅黑" panose="020B0503020204020204" pitchFamily="34" charset="-122"/>
                <a:ea typeface="微软雅黑" panose="020B0503020204020204" pitchFamily="34" charset="-122"/>
              </a:rPr>
              <a:t>Correct Service</a:t>
            </a:r>
            <a:r>
              <a:rPr lang="zh-CN"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事件</a:t>
            </a:r>
            <a:endParaRPr lang="zh-CN" altLang="en-US" sz="2000" b="1" dirty="0">
              <a:solidFill>
                <a:srgbClr val="FF0000"/>
              </a:solidFill>
              <a:latin typeface="微软雅黑" panose="020B0503020204020204" pitchFamily="34" charset="-122"/>
              <a:ea typeface="微软雅黑" panose="020B0503020204020204" pitchFamily="34" charset="-122"/>
            </a:endParaRPr>
          </a:p>
          <a:p>
            <a:pPr marL="800100" lvl="1" indent="-342900" eaLnBrk="0" hangingPunct="0">
              <a:lnSpc>
                <a:spcPct val="200000"/>
              </a:lnSpc>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rPr>
              <a:t>失效对客户业务不同的影响程度的等级叫做</a:t>
            </a:r>
            <a:r>
              <a:rPr lang="zh-CN" altLang="en-US" sz="1600" b="1" dirty="0">
                <a:solidFill>
                  <a:srgbClr val="FF0000"/>
                </a:solidFill>
                <a:latin typeface="微软雅黑" panose="020B0503020204020204" pitchFamily="34" charset="-122"/>
                <a:ea typeface="微软雅黑" panose="020B0503020204020204" pitchFamily="34" charset="-122"/>
              </a:rPr>
              <a:t>失效严重程度（</a:t>
            </a:r>
            <a:r>
              <a:rPr lang="en-US" altLang="zh-CN" sz="1600" b="1" dirty="0">
                <a:solidFill>
                  <a:srgbClr val="FF0000"/>
                </a:solidFill>
                <a:latin typeface="微软雅黑" panose="020B0503020204020204" pitchFamily="34" charset="-122"/>
                <a:ea typeface="微软雅黑" panose="020B0503020204020204" pitchFamily="34" charset="-122"/>
              </a:rPr>
              <a:t> Failure Severities </a:t>
            </a:r>
            <a:r>
              <a:rPr lang="zh-CN" altLang="en-US" sz="1600" b="1" dirty="0">
                <a:solidFill>
                  <a:srgbClr val="FF0000"/>
                </a:solidFill>
                <a:latin typeface="微软雅黑" panose="020B0503020204020204" pitchFamily="34" charset="-122"/>
                <a:ea typeface="微软雅黑" panose="020B0503020204020204" pitchFamily="34" charset="-122"/>
              </a:rPr>
              <a:t>），也叫失效严酷度</a:t>
            </a:r>
            <a:endParaRPr lang="zh-CN" altLang="en-US" sz="1600" b="1" dirty="0">
              <a:solidFill>
                <a:srgbClr val="FF0000"/>
              </a:solidFill>
              <a:latin typeface="微软雅黑" panose="020B0503020204020204" pitchFamily="34" charset="-122"/>
              <a:ea typeface="微软雅黑" panose="020B0503020204020204" pitchFamily="34" charset="-122"/>
            </a:endParaRPr>
          </a:p>
          <a:p>
            <a:pPr marL="1257300" lvl="2" indent="-342900" eaLnBrk="0" hangingPunct="0">
              <a:lnSpc>
                <a:spcPct val="200000"/>
              </a:lnSpc>
              <a:buFont typeface="Wingdings" panose="05000000000000000000" charset="0"/>
              <a:buChar char="ü"/>
            </a:pPr>
            <a:r>
              <a:rPr lang="zh-CN" altLang="en-US" sz="1200" b="1" dirty="0">
                <a:solidFill>
                  <a:schemeClr val="tx1"/>
                </a:solidFill>
                <a:latin typeface="微软雅黑" panose="020B0503020204020204" pitchFamily="34" charset="-122"/>
                <a:ea typeface="微软雅黑" panose="020B0503020204020204" pitchFamily="34" charset="-122"/>
              </a:rPr>
              <a:t>失效对象</a:t>
            </a:r>
            <a:r>
              <a:rPr lang="zh-CN" altLang="en-US" sz="1200" dirty="0">
                <a:solidFill>
                  <a:schemeClr val="tx1"/>
                </a:solidFill>
                <a:latin typeface="微软雅黑" panose="020B0503020204020204" pitchFamily="34" charset="-122"/>
                <a:ea typeface="微软雅黑" panose="020B0503020204020204" pitchFamily="34" charset="-122"/>
              </a:rPr>
              <a:t>对于客户而言就有重要性之分（不同的业务类型有着不同的重要性，比如说数据面业务重要性要大于管控面业务），同时对象本身还隐含着范围的概念（主要是指影响的用户数量，比如是影响了所有用户，还是影响了少部分用户，影响的用户数据范围等）</a:t>
            </a:r>
            <a:endParaRPr lang="zh-CN" altLang="en-US" sz="1200" dirty="0">
              <a:solidFill>
                <a:schemeClr val="tx1"/>
              </a:solidFill>
              <a:latin typeface="微软雅黑" panose="020B0503020204020204" pitchFamily="34" charset="-122"/>
              <a:ea typeface="微软雅黑" panose="020B0503020204020204" pitchFamily="34" charset="-122"/>
            </a:endParaRPr>
          </a:p>
          <a:p>
            <a:pPr marL="1257300" lvl="2" indent="-342900" eaLnBrk="0" hangingPunct="0">
              <a:lnSpc>
                <a:spcPct val="200000"/>
              </a:lnSpc>
              <a:buFont typeface="Wingdings" panose="05000000000000000000" charset="0"/>
              <a:buChar char="ü"/>
            </a:pPr>
            <a:r>
              <a:rPr lang="zh-CN" altLang="en-US" sz="1200" b="1" dirty="0">
                <a:solidFill>
                  <a:schemeClr val="tx1"/>
                </a:solidFill>
                <a:latin typeface="微软雅黑" panose="020B0503020204020204" pitchFamily="34" charset="-122"/>
                <a:ea typeface="微软雅黑" panose="020B0503020204020204" pitchFamily="34" charset="-122"/>
              </a:rPr>
              <a:t>失效表现</a:t>
            </a:r>
            <a:r>
              <a:rPr lang="zh-CN" altLang="en-US" sz="1200" dirty="0">
                <a:solidFill>
                  <a:schemeClr val="tx1"/>
                </a:solidFill>
                <a:latin typeface="微软雅黑" panose="020B0503020204020204" pitchFamily="34" charset="-122"/>
                <a:ea typeface="微软雅黑" panose="020B0503020204020204" pitchFamily="34" charset="-122"/>
              </a:rPr>
              <a:t>的角度来看也会有所区分，从两个维度来看，一是失效表现本身对客户的</a:t>
            </a:r>
            <a:r>
              <a:rPr lang="zh-CN" altLang="en-US" sz="1200" b="1" dirty="0">
                <a:solidFill>
                  <a:srgbClr val="102CFC"/>
                </a:solidFill>
                <a:latin typeface="微软雅黑" panose="020B0503020204020204" pitchFamily="34" charset="-122"/>
                <a:ea typeface="微软雅黑" panose="020B0503020204020204" pitchFamily="34" charset="-122"/>
              </a:rPr>
              <a:t>影响大小</a:t>
            </a:r>
            <a:r>
              <a:rPr lang="zh-CN" altLang="en-US" sz="1200" dirty="0">
                <a:solidFill>
                  <a:schemeClr val="tx1"/>
                </a:solidFill>
                <a:latin typeface="微软雅黑" panose="020B0503020204020204" pitchFamily="34" charset="-122"/>
                <a:ea typeface="微软雅黑" panose="020B0503020204020204" pitchFamily="34" charset="-122"/>
              </a:rPr>
              <a:t>（比如数据丢失就是业务中断要影响大，中断要比卡慢影响大等等），二是失效表现的</a:t>
            </a:r>
            <a:r>
              <a:rPr lang="zh-CN" altLang="en-US" sz="1200" b="1" dirty="0">
                <a:solidFill>
                  <a:srgbClr val="102CFC"/>
                </a:solidFill>
                <a:latin typeface="微软雅黑" panose="020B0503020204020204" pitchFamily="34" charset="-122"/>
                <a:ea typeface="微软雅黑" panose="020B0503020204020204" pitchFamily="34" charset="-122"/>
              </a:rPr>
              <a:t>关键特征</a:t>
            </a:r>
            <a:r>
              <a:rPr lang="zh-CN" altLang="en-US" sz="1200" dirty="0">
                <a:solidFill>
                  <a:schemeClr val="tx1"/>
                </a:solidFill>
                <a:latin typeface="微软雅黑" panose="020B0503020204020204" pitchFamily="34" charset="-122"/>
                <a:ea typeface="微软雅黑" panose="020B0503020204020204" pitchFamily="34" charset="-122"/>
              </a:rPr>
              <a:t>（包括持续时间例如时间越长对客户影响越大、出现次数例如次数越多则对客户影响越大）</a:t>
            </a:r>
            <a:endParaRPr lang="zh-CN" altLang="en-US" sz="1200" dirty="0">
              <a:solidFill>
                <a:schemeClr val="tx1"/>
              </a:solidFill>
              <a:latin typeface="微软雅黑" panose="020B0503020204020204" pitchFamily="34" charset="-122"/>
              <a:ea typeface="微软雅黑" panose="020B0503020204020204" pitchFamily="34" charset="-122"/>
            </a:endParaRPr>
          </a:p>
          <a:p>
            <a:pPr marL="1257300" lvl="2" indent="-342900" eaLnBrk="0" hangingPunct="0">
              <a:lnSpc>
                <a:spcPct val="200000"/>
              </a:lnSpc>
              <a:buFont typeface="Wingdings" panose="05000000000000000000" charset="0"/>
              <a:buChar char="ü"/>
            </a:pPr>
            <a:r>
              <a:rPr lang="zh-CN" altLang="en-US" sz="1200" dirty="0">
                <a:solidFill>
                  <a:schemeClr val="tx1"/>
                </a:solidFill>
                <a:latin typeface="微软雅黑" panose="020B0503020204020204" pitchFamily="34" charset="-122"/>
                <a:ea typeface="微软雅黑" panose="020B0503020204020204" pitchFamily="34" charset="-122"/>
              </a:rPr>
              <a:t>在其他条件同等下，</a:t>
            </a:r>
            <a:r>
              <a:rPr lang="zh-CN" altLang="en-US" sz="1200" b="1" dirty="0">
                <a:solidFill>
                  <a:srgbClr val="102CFC"/>
                </a:solidFill>
                <a:latin typeface="微软雅黑" panose="020B0503020204020204" pitchFamily="34" charset="-122"/>
                <a:ea typeface="微软雅黑" panose="020B0503020204020204" pitchFamily="34" charset="-122"/>
              </a:rPr>
              <a:t>业务越重要、影响用户越多、影响越深、持续时间越长、发生次数越多</a:t>
            </a:r>
            <a:r>
              <a:rPr lang="zh-CN" altLang="en-US" sz="1200" dirty="0">
                <a:solidFill>
                  <a:schemeClr val="tx1"/>
                </a:solidFill>
                <a:latin typeface="微软雅黑" panose="020B0503020204020204" pitchFamily="34" charset="-122"/>
                <a:ea typeface="微软雅黑" panose="020B0503020204020204" pitchFamily="34" charset="-122"/>
              </a:rPr>
              <a:t>则严重程度越高</a:t>
            </a:r>
            <a:endParaRPr lang="zh-CN" altLang="en-US" sz="1200" dirty="0">
              <a:solidFill>
                <a:schemeClr val="tx1"/>
              </a:solidFill>
              <a:latin typeface="微软雅黑" panose="020B0503020204020204" pitchFamily="34" charset="-122"/>
              <a:ea typeface="微软雅黑" panose="020B0503020204020204" pitchFamily="34" charset="-122"/>
            </a:endParaRPr>
          </a:p>
          <a:p>
            <a:pPr marL="800100" lvl="1" indent="-342900" eaLnBrk="0" hangingPunct="0">
              <a:lnSpc>
                <a:spcPct val="200000"/>
              </a:lnSpc>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rPr>
              <a:t>可以是</a:t>
            </a:r>
            <a:r>
              <a:rPr lang="zh-CN" altLang="en-US" sz="1600" b="1" dirty="0">
                <a:solidFill>
                  <a:srgbClr val="FF0000"/>
                </a:solidFill>
                <a:latin typeface="微软雅黑" panose="020B0503020204020204" pitchFamily="34" charset="-122"/>
                <a:ea typeface="微软雅黑" panose="020B0503020204020204" pitchFamily="34" charset="-122"/>
              </a:rPr>
              <a:t>部分业务失效</a:t>
            </a:r>
            <a:r>
              <a:rPr lang="zh-CN" altLang="en-US" sz="1600" dirty="0">
                <a:latin typeface="微软雅黑" panose="020B0503020204020204" pitchFamily="34" charset="-122"/>
                <a:ea typeface="微软雅黑" panose="020B0503020204020204" pitchFamily="34" charset="-122"/>
              </a:rPr>
              <a:t>也可以是</a:t>
            </a:r>
            <a:r>
              <a:rPr lang="zh-CN" altLang="en-US" sz="1600" b="1" dirty="0">
                <a:solidFill>
                  <a:srgbClr val="FF0000"/>
                </a:solidFill>
                <a:latin typeface="微软雅黑" panose="020B0503020204020204" pitchFamily="34" charset="-122"/>
                <a:ea typeface="微软雅黑" panose="020B0503020204020204" pitchFamily="34" charset="-122"/>
              </a:rPr>
              <a:t>全部业务失效。</a:t>
            </a:r>
            <a:r>
              <a:rPr lang="zh-CN" altLang="en-US" sz="1600" dirty="0">
                <a:latin typeface="微软雅黑" panose="020B0503020204020204" pitchFamily="34" charset="-122"/>
                <a:ea typeface="微软雅黑" panose="020B0503020204020204" pitchFamily="34" charset="-122"/>
              </a:rPr>
              <a:t>部分失效也叫作</a:t>
            </a:r>
            <a:r>
              <a:rPr lang="zh-CN" altLang="en-US" sz="1600" b="1" dirty="0">
                <a:solidFill>
                  <a:srgbClr val="FF0000"/>
                </a:solidFill>
                <a:latin typeface="微软雅黑" panose="020B0503020204020204" pitchFamily="34" charset="-122"/>
                <a:ea typeface="微软雅黑" panose="020B0503020204020204" pitchFamily="34" charset="-122"/>
              </a:rPr>
              <a:t>降级</a:t>
            </a:r>
            <a:r>
              <a:rPr lang="zh-CN" altLang="en-US" sz="1600" dirty="0">
                <a:latin typeface="微软雅黑" panose="020B0503020204020204" pitchFamily="34" charset="-122"/>
                <a:ea typeface="微软雅黑" panose="020B0503020204020204" pitchFamily="34" charset="-122"/>
              </a:rPr>
              <a:t>工作状态，表现为业务降速，业务受限，应急状态等</a:t>
            </a:r>
            <a:endParaRPr lang="zh-CN" altLang="en-US" sz="1600" dirty="0">
              <a:latin typeface="微软雅黑" panose="020B0503020204020204" pitchFamily="34" charset="-122"/>
              <a:ea typeface="微软雅黑" panose="020B0503020204020204" pitchFamily="34" charset="-122"/>
            </a:endParaRPr>
          </a:p>
          <a:p>
            <a:pPr marL="800100" lvl="1" indent="-342900" eaLnBrk="0" hangingPunct="0">
              <a:lnSpc>
                <a:spcPct val="200000"/>
              </a:lnSpc>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rPr>
              <a:t>失效是在系统的</a:t>
            </a:r>
            <a:r>
              <a:rPr lang="zh-CN" altLang="en-US" sz="1600" b="1" dirty="0">
                <a:solidFill>
                  <a:srgbClr val="102CFC"/>
                </a:solidFill>
                <a:latin typeface="微软雅黑" panose="020B0503020204020204" pitchFamily="34" charset="-122"/>
                <a:ea typeface="微软雅黑" panose="020B0503020204020204" pitchFamily="34" charset="-122"/>
              </a:rPr>
              <a:t>边界处</a:t>
            </a:r>
            <a:r>
              <a:rPr lang="zh-CN" altLang="en-US" sz="1600" dirty="0">
                <a:latin typeface="微软雅黑" panose="020B0503020204020204" pitchFamily="34" charset="-122"/>
                <a:ea typeface="微软雅黑" panose="020B0503020204020204" pitchFamily="34" charset="-122"/>
              </a:rPr>
              <a:t>体现出来的</a:t>
            </a:r>
            <a:r>
              <a:rPr lang="zh-CN" altLang="en-US" sz="1600" b="1" dirty="0">
                <a:solidFill>
                  <a:srgbClr val="102CFC"/>
                </a:solidFill>
                <a:latin typeface="微软雅黑" panose="020B0503020204020204" pitchFamily="34" charset="-122"/>
                <a:ea typeface="微软雅黑" panose="020B0503020204020204" pitchFamily="34" charset="-122"/>
              </a:rPr>
              <a:t>非正常</a:t>
            </a:r>
            <a:r>
              <a:rPr lang="zh-CN" altLang="en-US" sz="1600" dirty="0">
                <a:latin typeface="微软雅黑" panose="020B0503020204020204" pitchFamily="34" charset="-122"/>
                <a:ea typeface="微软雅黑" panose="020B0503020204020204" pitchFamily="34" charset="-122"/>
              </a:rPr>
              <a:t>的</a:t>
            </a:r>
            <a:r>
              <a:rPr lang="zh-CN" altLang="en-US" sz="1600" b="1" dirty="0">
                <a:solidFill>
                  <a:srgbClr val="102CFC"/>
                </a:solidFill>
                <a:latin typeface="微软雅黑" panose="020B0503020204020204" pitchFamily="34" charset="-122"/>
                <a:ea typeface="微软雅黑" panose="020B0503020204020204" pitchFamily="34" charset="-122"/>
              </a:rPr>
              <a:t>输出表现</a:t>
            </a:r>
            <a:endParaRPr lang="zh-CN" altLang="en-US" sz="1600" b="1" dirty="0">
              <a:solidFill>
                <a:srgbClr val="102CFC"/>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13055" y="5195570"/>
            <a:ext cx="10883900" cy="829945"/>
          </a:xfrm>
          <a:prstGeom prst="rect">
            <a:avLst/>
          </a:prstGeom>
          <a:noFill/>
        </p:spPr>
        <p:txBody>
          <a:bodyPr wrap="square" rtlCol="0" anchor="t">
            <a:spAutoFit/>
          </a:bodyPr>
          <a:p>
            <a:pPr>
              <a:lnSpc>
                <a:spcPct val="150000"/>
              </a:lnSpc>
            </a:pPr>
            <a:r>
              <a:rPr lang="zh-CN" altLang="en-US" sz="1600" i="1" dirty="0">
                <a:latin typeface="微软雅黑" panose="020B0503020204020204" pitchFamily="34" charset="-122"/>
                <a:ea typeface="微软雅黑" panose="020B0503020204020204" pitchFamily="34" charset="-122"/>
                <a:sym typeface="+mn-ea"/>
              </a:rPr>
              <a:t>系统：由</a:t>
            </a:r>
            <a:r>
              <a:rPr lang="zh-CN" sz="1600" i="1" dirty="0">
                <a:latin typeface="微软雅黑" panose="020B0503020204020204" pitchFamily="34" charset="-122"/>
                <a:ea typeface="微软雅黑" panose="020B0503020204020204" pitchFamily="34" charset="-122"/>
                <a:sym typeface="+mn-ea"/>
              </a:rPr>
              <a:t>一个或者多个组件构成的可以独立对外提供特定功能的实体，而产品是个抽象的概念，是由一个或者多个系统再加上流程性材料所构成的</a:t>
            </a:r>
            <a:endParaRPr lang="zh-CN" sz="1600" i="1"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4034"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44036"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44038"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故障、错误、失效</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44039" name="文本框 9"/>
          <p:cNvSpPr txBox="1"/>
          <p:nvPr/>
        </p:nvSpPr>
        <p:spPr>
          <a:xfrm>
            <a:off x="34925" y="795020"/>
            <a:ext cx="11116945" cy="5539105"/>
          </a:xfrm>
          <a:prstGeom prst="rect">
            <a:avLst/>
          </a:prstGeom>
          <a:noFill/>
          <a:ln w="9525">
            <a:noFill/>
          </a:ln>
        </p:spPr>
        <p:txBody>
          <a:bodyPr wrap="square" anchor="t" anchorCtr="0">
            <a:spAutoFit/>
          </a:bodyPr>
          <a:p>
            <a:pPr marL="342900" indent="-342900" algn="l" eaLnBrk="0" hangingPunct="0">
              <a:lnSpc>
                <a:spcPct val="150000"/>
              </a:lnSpc>
              <a:buClrTx/>
              <a:buSzTx/>
              <a:buFont typeface="Wingdings" panose="05000000000000000000" pitchFamily="2" charset="2"/>
              <a:buChar char="p"/>
            </a:pPr>
            <a:r>
              <a:rPr lang="zh-CN" altLang="zh-CN" sz="2000" b="1" dirty="0">
                <a:latin typeface="微软雅黑" panose="020B0503020204020204" pitchFamily="34" charset="-122"/>
                <a:ea typeface="微软雅黑" panose="020B0503020204020204" pitchFamily="34" charset="-122"/>
                <a:sym typeface="+mn-ea"/>
              </a:rPr>
              <a:t>故障与失效的关系：</a:t>
            </a:r>
            <a:endParaRPr lang="zh-CN" altLang="zh-CN" sz="2000" b="1"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故障的对象实体，通常指的是系统内部的各个组件及其子组件</a:t>
            </a:r>
            <a:endParaRPr lang="zh-CN" altLang="en-US" sz="1600"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如果把单个组件当做一个系统，而且该组件不再分拆子组件的话，那么此时我们说的这个组件的故障和失效基本是同一个意思。例如我们说硬盘卡慢既可以表达硬盘的一种故障模式又可以表达硬盘的一种失效模式</a:t>
            </a:r>
            <a:endParaRPr lang="zh-CN" altLang="en-US" sz="1600"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en-US" altLang="zh-CN" sz="1600" dirty="0">
                <a:latin typeface="微软雅黑" panose="020B0503020204020204" pitchFamily="34" charset="-122"/>
                <a:ea typeface="微软雅黑" panose="020B0503020204020204" pitchFamily="34" charset="-122"/>
                <a:sym typeface="+mn-ea"/>
              </a:rPr>
              <a:t>A</a:t>
            </a:r>
            <a:r>
              <a:rPr lang="zh-CN" altLang="en-US" sz="1600" dirty="0">
                <a:latin typeface="微软雅黑" panose="020B0503020204020204" pitchFamily="34" charset="-122"/>
                <a:ea typeface="微软雅黑" panose="020B0503020204020204" pitchFamily="34" charset="-122"/>
                <a:sym typeface="+mn-ea"/>
              </a:rPr>
              <a:t>系统的失效模式可能是</a:t>
            </a:r>
            <a:r>
              <a:rPr lang="en-US" altLang="zh-CN" sz="1600" dirty="0">
                <a:latin typeface="微软雅黑" panose="020B0503020204020204" pitchFamily="34" charset="-122"/>
                <a:ea typeface="微软雅黑" panose="020B0503020204020204" pitchFamily="34" charset="-122"/>
                <a:sym typeface="+mn-ea"/>
              </a:rPr>
              <a:t>B</a:t>
            </a:r>
            <a:r>
              <a:rPr lang="zh-CN" altLang="en-US" sz="1600" dirty="0">
                <a:latin typeface="微软雅黑" panose="020B0503020204020204" pitchFamily="34" charset="-122"/>
                <a:ea typeface="微软雅黑" panose="020B0503020204020204" pitchFamily="34" charset="-122"/>
                <a:sym typeface="+mn-ea"/>
              </a:rPr>
              <a:t>组件的故障模式的触发原因。比如内存</a:t>
            </a:r>
            <a:r>
              <a:rPr lang="en-US" altLang="zh-CN" sz="1600" dirty="0">
                <a:latin typeface="微软雅黑" panose="020B0503020204020204" pitchFamily="34" charset="-122"/>
                <a:ea typeface="微软雅黑" panose="020B0503020204020204" pitchFamily="34" charset="-122"/>
                <a:sym typeface="+mn-ea"/>
              </a:rPr>
              <a:t>UE</a:t>
            </a:r>
            <a:r>
              <a:rPr lang="zh-CN" altLang="en-US" sz="1600" dirty="0">
                <a:latin typeface="微软雅黑" panose="020B0503020204020204" pitchFamily="34" charset="-122"/>
                <a:ea typeface="微软雅黑" panose="020B0503020204020204" pitchFamily="34" charset="-122"/>
                <a:sym typeface="+mn-ea"/>
              </a:rPr>
              <a:t>（内存的失效模式）可能会触发进程崩溃退出（进程故障模式）</a:t>
            </a:r>
            <a:endParaRPr lang="zh-CN" sz="1200" dirty="0">
              <a:latin typeface="微软雅黑" panose="020B0503020204020204" pitchFamily="34" charset="-122"/>
              <a:ea typeface="微软雅黑" panose="020B0503020204020204" pitchFamily="34" charset="-122"/>
            </a:endParaRPr>
          </a:p>
          <a:p>
            <a:pPr marL="342900" indent="-342900" algn="l" eaLnBrk="0" hangingPunct="0">
              <a:lnSpc>
                <a:spcPct val="150000"/>
              </a:lnSpc>
              <a:buClrTx/>
              <a:buSzTx/>
              <a:buFont typeface="Wingdings" panose="05000000000000000000" pitchFamily="2" charset="2"/>
              <a:buChar char="p"/>
            </a:pPr>
            <a:r>
              <a:rPr lang="zh-CN" altLang="zh-CN" sz="2000" b="1" dirty="0">
                <a:latin typeface="微软雅黑" panose="020B0503020204020204" pitchFamily="34" charset="-122"/>
                <a:ea typeface="微软雅黑" panose="020B0503020204020204" pitchFamily="34" charset="-122"/>
                <a:sym typeface="+mn-ea"/>
              </a:rPr>
              <a:t>错误与失效的关系：</a:t>
            </a:r>
            <a:endParaRPr lang="zh-CN" altLang="zh-CN" sz="2000" b="1"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发生于系统边界处的错误就是失效</a:t>
            </a:r>
            <a:endParaRPr lang="zh-CN" altLang="en-US" sz="1600"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一个系统的</a:t>
            </a:r>
            <a:r>
              <a:rPr lang="zh-CN" altLang="en-US" sz="1600" dirty="0">
                <a:latin typeface="微软雅黑" panose="020B0503020204020204" pitchFamily="34" charset="-122"/>
                <a:ea typeface="微软雅黑" panose="020B0503020204020204" pitchFamily="34" charset="-122"/>
              </a:rPr>
              <a:t>失效可以是另一个系统的错误，</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系统给出</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系统返回非法信息，返回非法信息对于</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系统而言就是一种失效模式，而对于</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系统而言则是一种错误（接收到非法信息）</a:t>
            </a:r>
            <a:endParaRPr lang="zh-CN" altLang="en-US" sz="1600" dirty="0">
              <a:latin typeface="微软雅黑" panose="020B0503020204020204" pitchFamily="34" charset="-122"/>
              <a:ea typeface="微软雅黑" panose="020B0503020204020204" pitchFamily="34" charset="-122"/>
            </a:endParaRPr>
          </a:p>
          <a:p>
            <a:pPr marL="342900" lvl="1" indent="-342900" algn="l" eaLnBrk="0" hangingPunct="0">
              <a:lnSpc>
                <a:spcPct val="150000"/>
              </a:lnSpc>
              <a:buClrTx/>
              <a:buSzTx/>
              <a:buFont typeface="Wingdings" panose="05000000000000000000" pitchFamily="2" charset="2"/>
              <a:buChar char="p"/>
            </a:pPr>
            <a:r>
              <a:rPr lang="zh-CN" altLang="zh-CN" sz="2000" b="1" dirty="0">
                <a:latin typeface="微软雅黑" panose="020B0503020204020204" pitchFamily="34" charset="-122"/>
                <a:ea typeface="微软雅黑" panose="020B0503020204020204" pitchFamily="34" charset="-122"/>
                <a:sym typeface="+mn-ea"/>
              </a:rPr>
              <a:t>错误与故障的关系：</a:t>
            </a:r>
            <a:endParaRPr lang="zh-CN" altLang="zh-CN" sz="2000" b="1"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业界实践当中，不太区分故障与错误，都统称为故障模式</a:t>
            </a:r>
            <a:endParaRPr lang="zh-CN" altLang="en-US" sz="1600"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业界容错机制实践中，要么是容忍错误模式，要么是避免故障被激活（自隔离、自恢复）</a:t>
            </a:r>
            <a:endParaRPr lang="zh-CN" altLang="en-US" sz="1600"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一个故障模式可能是另一个故障模式的触发原因、比如硬盘坏道可能会引发进程</a:t>
            </a:r>
            <a:r>
              <a:rPr lang="en-US" altLang="zh-CN" sz="1600" dirty="0">
                <a:latin typeface="微软雅黑" panose="020B0503020204020204" pitchFamily="34" charset="-122"/>
                <a:ea typeface="微软雅黑" panose="020B0503020204020204" pitchFamily="34" charset="-122"/>
                <a:sym typeface="+mn-ea"/>
              </a:rPr>
              <a:t>D</a:t>
            </a:r>
            <a:r>
              <a:rPr lang="zh-CN" altLang="en-US" sz="1600" dirty="0">
                <a:latin typeface="微软雅黑" panose="020B0503020204020204" pitchFamily="34" charset="-122"/>
                <a:ea typeface="微软雅黑" panose="020B0503020204020204" pitchFamily="34" charset="-122"/>
                <a:sym typeface="+mn-ea"/>
              </a:rPr>
              <a:t>状态</a:t>
            </a:r>
            <a:r>
              <a:rPr lang="en-US" altLang="zh-CN" sz="1600" dirty="0">
                <a:latin typeface="微软雅黑" panose="020B0503020204020204" pitchFamily="34" charset="-122"/>
                <a:ea typeface="微软雅黑" panose="020B0503020204020204" pitchFamily="34" charset="-122"/>
                <a:sym typeface="+mn-ea"/>
              </a:rPr>
              <a:t> </a:t>
            </a:r>
            <a:endParaRPr lang="zh-CN" altLang="zh-CN" sz="1200" dirty="0">
              <a:latin typeface="微软雅黑" panose="020B0503020204020204" pitchFamily="34" charset="-122"/>
              <a:ea typeface="微软雅黑" panose="020B0503020204020204" pitchFamily="34" charset="-122"/>
            </a:endParaRPr>
          </a:p>
        </p:txBody>
      </p:sp>
      <p:pic>
        <p:nvPicPr>
          <p:cNvPr id="2" name="图片 10"/>
          <p:cNvPicPr>
            <a:picLocks noChangeAspect="1"/>
          </p:cNvPicPr>
          <p:nvPr>
            <p:custDataLst>
              <p:tags r:id="rId2"/>
            </p:custDataLst>
          </p:nvPr>
        </p:nvPicPr>
        <p:blipFill>
          <a:blip r:embed="rId3"/>
          <a:stretch>
            <a:fillRect/>
          </a:stretch>
        </p:blipFill>
        <p:spPr>
          <a:xfrm>
            <a:off x="2480945" y="2750503"/>
            <a:ext cx="5273675" cy="51117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4034"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44036"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44038"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故障、错误、失效</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pic>
        <p:nvPicPr>
          <p:cNvPr id="44040" name="图片 8"/>
          <p:cNvPicPr>
            <a:picLocks noChangeAspect="1"/>
          </p:cNvPicPr>
          <p:nvPr/>
        </p:nvPicPr>
        <p:blipFill>
          <a:blip r:embed="rId2"/>
          <a:stretch>
            <a:fillRect/>
          </a:stretch>
        </p:blipFill>
        <p:spPr>
          <a:xfrm>
            <a:off x="173355" y="3100070"/>
            <a:ext cx="10760075" cy="2794000"/>
          </a:xfrm>
          <a:prstGeom prst="rect">
            <a:avLst/>
          </a:prstGeom>
          <a:noFill/>
          <a:ln w="9525">
            <a:noFill/>
          </a:ln>
        </p:spPr>
      </p:pic>
      <p:sp>
        <p:nvSpPr>
          <p:cNvPr id="2" name="文本框 1"/>
          <p:cNvSpPr txBox="1"/>
          <p:nvPr/>
        </p:nvSpPr>
        <p:spPr>
          <a:xfrm>
            <a:off x="172720" y="863600"/>
            <a:ext cx="10851515" cy="1605915"/>
          </a:xfrm>
          <a:prstGeom prst="rect">
            <a:avLst/>
          </a:prstGeom>
          <a:noFill/>
        </p:spPr>
        <p:txBody>
          <a:bodyPr wrap="square" rtlCol="0" anchor="t">
            <a:noAutofit/>
          </a:bodyPr>
          <a:p>
            <a:pPr marL="342900" indent="-342900" algn="l" eaLnBrk="0" hangingPunct="0">
              <a:lnSpc>
                <a:spcPct val="150000"/>
              </a:lnSpc>
              <a:buClrTx/>
              <a:buSzTx/>
              <a:buFont typeface="Wingdings" panose="05000000000000000000" pitchFamily="2" charset="2"/>
              <a:buChar char="p"/>
            </a:pPr>
            <a:r>
              <a:rPr lang="zh-CN" altLang="zh-CN" sz="2000" b="1" dirty="0">
                <a:latin typeface="微软雅黑" panose="020B0503020204020204" pitchFamily="34" charset="-122"/>
                <a:ea typeface="微软雅黑" panose="020B0503020204020204" pitchFamily="34" charset="-122"/>
                <a:sym typeface="+mn-ea"/>
              </a:rPr>
              <a:t>错误的传播效应：</a:t>
            </a:r>
            <a:endParaRPr lang="zh-CN" altLang="zh-CN" sz="2000" b="1"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错误会在一个系统的内部进行传播（组件内部会传播，组件之间也会传播），在传播的过程，错误模式可能会发生变化（因为错误对象发生了变化，错误对象的业务行为发生了变化）</a:t>
            </a:r>
            <a:endParaRPr lang="zh-CN" altLang="en-US" sz="1600"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如果错误传播到了系统的边界处（未有容错机制或者容错机制不正确），就产生了失效</a:t>
            </a:r>
            <a:endParaRPr lang="zh-CN" altLang="en-US" sz="1600" dirty="0">
              <a:latin typeface="微软雅黑" panose="020B0503020204020204" pitchFamily="34" charset="-122"/>
              <a:ea typeface="微软雅黑" panose="020B0503020204020204" pitchFamily="34" charset="-122"/>
              <a:sym typeface="+mn-ea"/>
            </a:endParaRPr>
          </a:p>
          <a:p>
            <a:pPr marL="800100" lvl="1" indent="-342900" algn="l" eaLnBrk="0" hangingPunct="0">
              <a:lnSpc>
                <a:spcPct val="150000"/>
              </a:lnSpc>
              <a:buClrTx/>
              <a:buSzTx/>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系统的容错机制应该在错误传播到系统边界处之前发生作用</a:t>
            </a:r>
            <a:endParaRPr lang="zh-CN" altLang="en-US" sz="16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6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40964"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40966"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硬件失效曲线</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浴盆曲线</a:t>
            </a:r>
            <a:endParaRPr lang="en-US" altLang="zh-CN" sz="28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02870" y="691515"/>
            <a:ext cx="5116830" cy="3804920"/>
          </a:xfrm>
          <a:prstGeom prst="rect">
            <a:avLst/>
          </a:prstGeom>
        </p:spPr>
      </p:pic>
      <p:graphicFrame>
        <p:nvGraphicFramePr>
          <p:cNvPr id="2" name="对象 1"/>
          <p:cNvGraphicFramePr/>
          <p:nvPr/>
        </p:nvGraphicFramePr>
        <p:xfrm>
          <a:off x="5398135" y="691515"/>
          <a:ext cx="5840095" cy="3805555"/>
        </p:xfrm>
        <a:graphic>
          <a:graphicData uri="http://schemas.openxmlformats.org/presentationml/2006/ole">
            <mc:AlternateContent xmlns:mc="http://schemas.openxmlformats.org/markup-compatibility/2006">
              <mc:Choice xmlns:v="urn:schemas-microsoft-com:vml" Requires="v">
                <p:oleObj spid="_x0000_s5" name="" r:id="rId3" imgW="8972550" imgH="4267200" progId="Paint.Picture">
                  <p:embed/>
                </p:oleObj>
              </mc:Choice>
              <mc:Fallback>
                <p:oleObj name="" r:id="rId3" imgW="8972550" imgH="4267200" progId="Paint.Picture">
                  <p:embed/>
                  <p:pic>
                    <p:nvPicPr>
                      <p:cNvPr id="0" name="图片 4"/>
                      <p:cNvPicPr/>
                      <p:nvPr/>
                    </p:nvPicPr>
                    <p:blipFill>
                      <a:blip r:embed="rId4"/>
                      <a:stretch>
                        <a:fillRect/>
                      </a:stretch>
                    </p:blipFill>
                    <p:spPr>
                      <a:xfrm>
                        <a:off x="5398135" y="691515"/>
                        <a:ext cx="5840095" cy="3805555"/>
                      </a:xfrm>
                      <a:prstGeom prst="rect">
                        <a:avLst/>
                      </a:prstGeom>
                    </p:spPr>
                  </p:pic>
                </p:oleObj>
              </mc:Fallback>
            </mc:AlternateContent>
          </a:graphicData>
        </a:graphic>
      </p:graphicFrame>
      <p:sp>
        <p:nvSpPr>
          <p:cNvPr id="6" name="文本框 5"/>
          <p:cNvSpPr txBox="1"/>
          <p:nvPr/>
        </p:nvSpPr>
        <p:spPr>
          <a:xfrm>
            <a:off x="102870" y="4575810"/>
            <a:ext cx="11134725" cy="1753235"/>
          </a:xfrm>
          <a:prstGeom prst="rect">
            <a:avLst/>
          </a:prstGeom>
          <a:noFill/>
        </p:spPr>
        <p:txBody>
          <a:bodyPr wrap="square" rtlCol="0" anchor="t">
            <a:spAutoFit/>
          </a:bodyPr>
          <a:p>
            <a:pPr fontAlgn="auto">
              <a:lnSpc>
                <a:spcPct val="150000"/>
              </a:lnSpc>
            </a:pPr>
            <a:r>
              <a:rPr lang="en-US" altLang="zh-CN" sz="12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2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rPr>
              <a:t>）早期失效阶段：</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这段时间内，从外形上看，在失效率从一个很高的指标迅速下降；从物理意义上理解，由于少数产品在生产后，存在一些制程、运输等问题，产品有比较明显的缺陷，在投入使用的最初期，这缺陷很快就显露出来，随着时间的增长，这些明显的缺陷越来越少，也就形成了“失效率迅速下降”的现象</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12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2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rPr>
              <a:t>）中期稳定阶段：</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这段时间内，产品的失效率稳定在一个较低水平；从物理意义上理解，当少数产品的明显缺陷显露出来后，剩下的就是正常的产品，这部份产品可以较稳定、持久地工作，所以失效率也稳定在一个较低水平</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12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2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rPr>
              <a:t>）后期失效阶段：</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这段时间内，产品的失效率迅速上升；从物理意义上理解，到了后期，产品经过长时间的工作、磨损、老化，慢慢接近寿命终点，随着时间的增加，到达寿命终点的产品越来越多，失效率也就随之上升</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6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40964"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40966"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软件</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系统失效曲线</a:t>
            </a:r>
            <a:endParaRPr lang="en-US" altLang="zh-CN" sz="28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72720" y="691515"/>
            <a:ext cx="6515100" cy="4257675"/>
          </a:xfrm>
          <a:prstGeom prst="rect">
            <a:avLst/>
          </a:prstGeom>
        </p:spPr>
      </p:pic>
      <p:sp>
        <p:nvSpPr>
          <p:cNvPr id="8" name="文本框 7"/>
          <p:cNvSpPr txBox="1"/>
          <p:nvPr/>
        </p:nvSpPr>
        <p:spPr>
          <a:xfrm>
            <a:off x="6411595" y="865505"/>
            <a:ext cx="4779010" cy="3784600"/>
          </a:xfrm>
          <a:prstGeom prst="rect">
            <a:avLst/>
          </a:prstGeom>
          <a:noFill/>
        </p:spPr>
        <p:txBody>
          <a:bodyPr wrap="square" rtlCol="0" anchor="t">
            <a:spAutoFit/>
          </a:bodyPr>
          <a:p>
            <a:pPr>
              <a:lnSpc>
                <a:spcPct val="150000"/>
              </a:lnSpc>
            </a:pPr>
            <a:r>
              <a:rPr lang="en-US" altLang="zh-CN"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）开始阶段</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：不能很好理解和测试用户需求，导致经常发生各种失效</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）稳定阶段</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：随着导致失效的缺陷的不断解决以及对客户需求的深入掌握和理解，失效大大下降</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）变更阶段</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：新版本或者补丁会引入新的缺陷导致系统失效会大大增加，但是随即又会进入稳定阶段</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）耗损阶段</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：随着软件的不断升级，会变的越来越庞大和复杂，而且随着时间的推移软件也会逐渐老化，因此失效又会大大增加</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1360170" y="2475230"/>
            <a:ext cx="428625" cy="904240"/>
          </a:xfrm>
          <a:prstGeom prst="rect">
            <a:avLst/>
          </a:prstGeom>
          <a:noFill/>
        </p:spPr>
        <p:txBody>
          <a:bodyPr vert="eaVert" wrap="none" rtlCol="0">
            <a:spAutoFit/>
          </a:bodyPr>
          <a:p>
            <a:r>
              <a:rPr lang="zh-CN" altLang="en-US" sz="1600" b="1">
                <a:solidFill>
                  <a:srgbClr val="102CFC"/>
                </a:solidFill>
                <a:latin typeface="微软雅黑" panose="020B0503020204020204" pitchFamily="34" charset="-122"/>
                <a:ea typeface="微软雅黑" panose="020B0503020204020204" pitchFamily="34" charset="-122"/>
              </a:rPr>
              <a:t>开始阶段</a:t>
            </a:r>
            <a:endParaRPr lang="zh-CN" altLang="en-US" sz="1600" b="1">
              <a:solidFill>
                <a:srgbClr val="102CFC"/>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477770" y="3802380"/>
            <a:ext cx="428625" cy="904240"/>
          </a:xfrm>
          <a:prstGeom prst="rect">
            <a:avLst/>
          </a:prstGeom>
          <a:noFill/>
        </p:spPr>
        <p:txBody>
          <a:bodyPr vert="eaVert" wrap="none" rtlCol="0">
            <a:spAutoFit/>
          </a:bodyPr>
          <a:p>
            <a:r>
              <a:rPr lang="zh-CN" altLang="en-US" sz="1600" b="1">
                <a:solidFill>
                  <a:srgbClr val="102CFC"/>
                </a:solidFill>
                <a:latin typeface="微软雅黑" panose="020B0503020204020204" pitchFamily="34" charset="-122"/>
                <a:ea typeface="微软雅黑" panose="020B0503020204020204" pitchFamily="34" charset="-122"/>
              </a:rPr>
              <a:t>稳定阶段</a:t>
            </a:r>
            <a:endParaRPr lang="zh-CN" altLang="en-US" sz="1600" b="1">
              <a:solidFill>
                <a:srgbClr val="102CFC"/>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106420" y="3522980"/>
            <a:ext cx="428625" cy="904240"/>
          </a:xfrm>
          <a:prstGeom prst="rect">
            <a:avLst/>
          </a:prstGeom>
          <a:noFill/>
        </p:spPr>
        <p:txBody>
          <a:bodyPr vert="eaVert" wrap="none" rtlCol="0">
            <a:spAutoFit/>
          </a:bodyPr>
          <a:p>
            <a:r>
              <a:rPr lang="zh-CN" altLang="en-US" sz="1600" b="1">
                <a:solidFill>
                  <a:srgbClr val="102CFC"/>
                </a:solidFill>
                <a:latin typeface="微软雅黑" panose="020B0503020204020204" pitchFamily="34" charset="-122"/>
                <a:ea typeface="微软雅黑" panose="020B0503020204020204" pitchFamily="34" charset="-122"/>
              </a:rPr>
              <a:t>变更阶段</a:t>
            </a:r>
            <a:endParaRPr lang="zh-CN" altLang="en-US" sz="1600" b="1">
              <a:solidFill>
                <a:srgbClr val="102CFC"/>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690870" y="2125980"/>
            <a:ext cx="428625" cy="904240"/>
          </a:xfrm>
          <a:prstGeom prst="rect">
            <a:avLst/>
          </a:prstGeom>
          <a:noFill/>
        </p:spPr>
        <p:txBody>
          <a:bodyPr vert="eaVert" wrap="none" rtlCol="0">
            <a:spAutoFit/>
          </a:bodyPr>
          <a:p>
            <a:r>
              <a:rPr lang="zh-CN" altLang="en-US" sz="1600" b="1">
                <a:solidFill>
                  <a:srgbClr val="102CFC"/>
                </a:solidFill>
                <a:latin typeface="微软雅黑" panose="020B0503020204020204" pitchFamily="34" charset="-122"/>
                <a:ea typeface="微软雅黑" panose="020B0503020204020204" pitchFamily="34" charset="-122"/>
              </a:rPr>
              <a:t>耗损阶段</a:t>
            </a:r>
            <a:endParaRPr lang="zh-CN" altLang="en-US" sz="1600" b="1">
              <a:solidFill>
                <a:srgbClr val="102CFC"/>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42570" y="4916805"/>
            <a:ext cx="10858500" cy="1491615"/>
          </a:xfrm>
          <a:prstGeom prst="rect">
            <a:avLst/>
          </a:prstGeom>
          <a:noFill/>
        </p:spPr>
        <p:txBody>
          <a:bodyPr wrap="square" rtlCol="0">
            <a:spAutoFit/>
          </a:bodyPr>
          <a:p>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a:lnSpc>
                <a:spcPct val="150000"/>
              </a:lnSpc>
            </a:pP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）这里说的软件指的是大型的长期演进的软件。其实软硬件加在一起的</a:t>
            </a:r>
            <a:r>
              <a:rPr lang="zh-CN" altLang="en-US" sz="1400" b="1">
                <a:solidFill>
                  <a:srgbClr val="102CFC"/>
                </a:solidFill>
                <a:latin typeface="微软雅黑" panose="020B0503020204020204" pitchFamily="34" charset="-122"/>
                <a:ea typeface="微软雅黑" panose="020B0503020204020204" pitchFamily="34" charset="-122"/>
              </a:rPr>
              <a:t>系统的失效</a:t>
            </a:r>
            <a:r>
              <a:rPr lang="zh-CN" altLang="en-US" sz="1400">
                <a:latin typeface="微软雅黑" panose="020B0503020204020204" pitchFamily="34" charset="-122"/>
                <a:ea typeface="微软雅黑" panose="020B0503020204020204" pitchFamily="34" charset="-122"/>
              </a:rPr>
              <a:t>表现也是这个曲线。</a:t>
            </a:r>
            <a:endParaRPr lang="zh-CN" altLang="en-US" sz="1400">
              <a:latin typeface="微软雅黑" panose="020B0503020204020204" pitchFamily="34" charset="-122"/>
              <a:ea typeface="微软雅黑" panose="020B0503020204020204" pitchFamily="34" charset="-122"/>
            </a:endParaRPr>
          </a:p>
          <a:p>
            <a:pPr>
              <a:lnSpc>
                <a:spcPct val="150000"/>
              </a:lnSpc>
            </a:pPr>
            <a:r>
              <a:rPr lang="en-US" altLang="zh-CN" sz="1400">
                <a:latin typeface="微软雅黑" panose="020B0503020204020204" pitchFamily="34" charset="-122"/>
                <a:ea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rPr>
              <a:t>）硬件失效具有个体差异性，而软件失效则是与运行环境和外部输入有关，因为软件一旦存在某个故障，它自己是不会消失的，当满足特性的外部环境和外部输入后就一定会被激活。所以硬件可以通过冗余来提升可靠性，而软件通过冗余则无法提升可靠性</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72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30723"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30724"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30725"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pic>
        <p:nvPicPr>
          <p:cNvPr id="30726"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30727" name="TextBox 23"/>
          <p:cNvSpPr/>
          <p:nvPr/>
        </p:nvSpPr>
        <p:spPr>
          <a:xfrm>
            <a:off x="5483225" y="2625725"/>
            <a:ext cx="4149725" cy="680085"/>
          </a:xfrm>
          <a:prstGeom prst="rect">
            <a:avLst/>
          </a:prstGeom>
          <a:noFill/>
          <a:ln w="9525">
            <a:noFill/>
          </a:ln>
        </p:spPr>
        <p:txBody>
          <a:bodyPr wrap="none" lIns="64802" tIns="32401" rIns="64802" bIns="32401" anchor="t" anchorCtr="0">
            <a:spAutoFit/>
          </a:bodyPr>
          <a:p>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业界广义可靠性</a:t>
            </a:r>
            <a:endParaRPr lang="zh-CN" altLang="en-US" dirty="0">
              <a:latin typeface="Arial" panose="020B0604020202020204" pitchFamily="34" charset="0"/>
              <a:ea typeface="宋体" panose="02010600030101010101" pitchFamily="2" charset="-122"/>
            </a:endParaRPr>
          </a:p>
        </p:txBody>
      </p:sp>
      <p:sp>
        <p:nvSpPr>
          <p:cNvPr id="30728"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30729" name="Group 10"/>
          <p:cNvGrpSpPr>
            <a:grpSpLocks noChangeAspect="1"/>
          </p:cNvGrpSpPr>
          <p:nvPr/>
        </p:nvGrpSpPr>
        <p:grpSpPr>
          <a:xfrm>
            <a:off x="8520113" y="3613150"/>
            <a:ext cx="2052637" cy="406400"/>
            <a:chOff x="0" y="0"/>
            <a:chExt cx="2172097" cy="430362"/>
          </a:xfrm>
        </p:grpSpPr>
        <p:pic>
          <p:nvPicPr>
            <p:cNvPr id="30730"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30731"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30732"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30733"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30734"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5123"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5124"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5125"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pic>
        <p:nvPicPr>
          <p:cNvPr id="5126" name="图片 2"/>
          <p:cNvPicPr>
            <a:picLocks noChangeAspect="1"/>
          </p:cNvPicPr>
          <p:nvPr/>
        </p:nvPicPr>
        <p:blipFill>
          <a:blip r:embed="rId3"/>
          <a:stretch>
            <a:fillRect/>
          </a:stretch>
        </p:blipFill>
        <p:spPr>
          <a:xfrm>
            <a:off x="1270" y="0"/>
            <a:ext cx="11520488" cy="6480175"/>
          </a:xfrm>
          <a:prstGeom prst="rect">
            <a:avLst/>
          </a:prstGeom>
          <a:noFill/>
          <a:ln w="9525">
            <a:noFill/>
          </a:ln>
        </p:spPr>
      </p:pic>
      <p:sp>
        <p:nvSpPr>
          <p:cNvPr id="5127" name="TextBox 23"/>
          <p:cNvSpPr/>
          <p:nvPr/>
        </p:nvSpPr>
        <p:spPr>
          <a:xfrm>
            <a:off x="5483225" y="2625725"/>
            <a:ext cx="4149725" cy="680085"/>
          </a:xfrm>
          <a:prstGeom prst="rect">
            <a:avLst/>
          </a:prstGeom>
          <a:noFill/>
          <a:ln w="9525">
            <a:noFill/>
          </a:ln>
        </p:spPr>
        <p:txBody>
          <a:bodyPr wrap="none" lIns="64802" tIns="32401" rIns="64802" bIns="32401" anchor="t" anchorCtr="0">
            <a:spAutoFit/>
          </a:bodyPr>
          <a:p>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可靠性发展历史</a:t>
            </a:r>
            <a:endParaRPr lang="zh-CN" altLang="en-US" dirty="0">
              <a:latin typeface="Arial" panose="020B0604020202020204" pitchFamily="34" charset="0"/>
              <a:ea typeface="宋体" panose="02010600030101010101" pitchFamily="2" charset="-122"/>
            </a:endParaRPr>
          </a:p>
        </p:txBody>
      </p:sp>
      <p:sp>
        <p:nvSpPr>
          <p:cNvPr id="5128"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5129" name="Group 10"/>
          <p:cNvGrpSpPr>
            <a:grpSpLocks noChangeAspect="1"/>
          </p:cNvGrpSpPr>
          <p:nvPr/>
        </p:nvGrpSpPr>
        <p:grpSpPr>
          <a:xfrm>
            <a:off x="8520113" y="3613150"/>
            <a:ext cx="2052637" cy="406400"/>
            <a:chOff x="0" y="0"/>
            <a:chExt cx="2172097" cy="430362"/>
          </a:xfrm>
        </p:grpSpPr>
        <p:pic>
          <p:nvPicPr>
            <p:cNvPr id="5130"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5131"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5132"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5133"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5134"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36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5364"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15366" name="TextBox 1"/>
          <p:cNvSpPr/>
          <p:nvPr/>
        </p:nvSpPr>
        <p:spPr>
          <a:xfrm>
            <a:off x="31750" y="46038"/>
            <a:ext cx="45354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可靠性与质量</a:t>
            </a:r>
            <a:endParaRPr lang="zh-CN" altLang="en-US" sz="3600" dirty="0">
              <a:latin typeface="Arial" panose="020B0604020202020204" pitchFamily="34" charset="0"/>
              <a:ea typeface="宋体" panose="02010600030101010101" pitchFamily="2" charset="-122"/>
            </a:endParaRPr>
          </a:p>
        </p:txBody>
      </p:sp>
      <p:graphicFrame>
        <p:nvGraphicFramePr>
          <p:cNvPr id="15367" name="Object 2"/>
          <p:cNvGraphicFramePr>
            <a:graphicFrameLocks noChangeAspect="1"/>
          </p:cNvGraphicFramePr>
          <p:nvPr/>
        </p:nvGraphicFramePr>
        <p:xfrm>
          <a:off x="198438" y="795020"/>
          <a:ext cx="10966450" cy="5341938"/>
        </p:xfrm>
        <a:graphic>
          <a:graphicData uri="http://schemas.openxmlformats.org/presentationml/2006/ole">
            <mc:AlternateContent xmlns:mc="http://schemas.openxmlformats.org/markup-compatibility/2006">
              <mc:Choice xmlns:v="urn:schemas-microsoft-com:vml" Requires="v">
                <p:oleObj spid="_x0000_s3081" name="" r:id="rId2" imgW="3401695" imgH="2023110" progId="Visio.Drawing.11">
                  <p:embed/>
                </p:oleObj>
              </mc:Choice>
              <mc:Fallback>
                <p:oleObj name="" r:id="rId2" imgW="3401695" imgH="2023110" progId="Visio.Drawing.11">
                  <p:embed/>
                  <p:pic>
                    <p:nvPicPr>
                      <p:cNvPr id="0" name="图片 3080"/>
                      <p:cNvPicPr/>
                      <p:nvPr/>
                    </p:nvPicPr>
                    <p:blipFill>
                      <a:blip r:embed="rId3"/>
                      <a:stretch>
                        <a:fillRect/>
                      </a:stretch>
                    </p:blipFill>
                    <p:spPr>
                      <a:xfrm>
                        <a:off x="198438" y="795020"/>
                        <a:ext cx="10966450" cy="5341938"/>
                      </a:xfrm>
                      <a:prstGeom prst="rect">
                        <a:avLst/>
                      </a:prstGeom>
                      <a:solidFill>
                        <a:srgbClr val="CCFFCC"/>
                      </a:solidFill>
                      <a:ln w="38100">
                        <a:noFill/>
                        <a:miter/>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386"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6388"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16390" name="TextBox 1"/>
          <p:cNvSpPr/>
          <p:nvPr/>
        </p:nvSpPr>
        <p:spPr>
          <a:xfrm>
            <a:off x="31750" y="46038"/>
            <a:ext cx="7545388" cy="645160"/>
          </a:xfrm>
          <a:prstGeom prst="rect">
            <a:avLst/>
          </a:prstGeom>
          <a:noFill/>
          <a:ln w="9525">
            <a:noFill/>
          </a:ln>
        </p:spPr>
        <p:txBody>
          <a:bodyPr anchor="t" anchorCtr="0">
            <a:spAutoFit/>
          </a:bodyPr>
          <a:p>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DFX</a:t>
            </a: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定义</a:t>
            </a:r>
            <a:endPar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1" name="文本框 9"/>
          <p:cNvSpPr txBox="1"/>
          <p:nvPr/>
        </p:nvSpPr>
        <p:spPr>
          <a:xfrm>
            <a:off x="173038" y="1175703"/>
            <a:ext cx="11269662" cy="4246245"/>
          </a:xfrm>
          <a:prstGeom prst="rect">
            <a:avLst/>
          </a:prstGeom>
          <a:noFill/>
          <a:ln w="9525">
            <a:noFill/>
          </a:ln>
        </p:spPr>
        <p:txBody>
          <a:bodyPr anchor="t" anchorCtr="0">
            <a:spAutoFit/>
          </a:bodyPr>
          <a:p>
            <a:pPr marL="342900" indent="-342900" eaLnBrk="0" hangingPunct="0">
              <a:lnSpc>
                <a:spcPct val="150000"/>
              </a:lnSpc>
              <a:buFont typeface="Wingdings" panose="05000000000000000000" pitchFamily="2" charset="2"/>
              <a:buChar char="p"/>
            </a:pPr>
            <a:r>
              <a:rPr sz="1600" dirty="0">
                <a:latin typeface="微软雅黑" panose="020B0503020204020204" pitchFamily="34" charset="-122"/>
                <a:ea typeface="微软雅黑" panose="020B0503020204020204" pitchFamily="34" charset="-122"/>
              </a:rPr>
              <a:t>DFX是</a:t>
            </a:r>
            <a:r>
              <a:rPr sz="1600" b="1" dirty="0">
                <a:solidFill>
                  <a:srgbClr val="FF0000"/>
                </a:solidFill>
                <a:latin typeface="微软雅黑" panose="020B0503020204020204" pitchFamily="34" charset="-122"/>
                <a:ea typeface="微软雅黑" panose="020B0503020204020204" pitchFamily="34" charset="-122"/>
              </a:rPr>
              <a:t>Design For X</a:t>
            </a:r>
            <a:r>
              <a:rPr sz="1600" dirty="0">
                <a:latin typeface="微软雅黑" panose="020B0503020204020204" pitchFamily="34" charset="-122"/>
                <a:ea typeface="微软雅黑" panose="020B0503020204020204" pitchFamily="34" charset="-122"/>
              </a:rPr>
              <a:t>（面向产品生命周期设计以及面向来自客户对产品的要求的设计）的缩写，其中的X指产品生命周期中的某一环节或者特性</a:t>
            </a:r>
            <a:r>
              <a:rPr lang="zh-CN" sz="1600" dirty="0">
                <a:latin typeface="微软雅黑" panose="020B0503020204020204" pitchFamily="34" charset="-122"/>
                <a:ea typeface="微软雅黑" panose="020B0503020204020204" pitchFamily="34" charset="-122"/>
              </a:rPr>
              <a:t>，包含但不限于</a:t>
            </a:r>
            <a:endParaRPr sz="24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sz="1200" dirty="0">
                <a:latin typeface="微软雅黑" panose="020B0503020204020204" pitchFamily="34" charset="-122"/>
                <a:ea typeface="微软雅黑" panose="020B0503020204020204" pitchFamily="34" charset="-122"/>
              </a:rPr>
              <a:t>可制造性（M）</a:t>
            </a:r>
            <a:endParaRPr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sz="1200" dirty="0">
                <a:latin typeface="微软雅黑" panose="020B0503020204020204" pitchFamily="34" charset="-122"/>
                <a:ea typeface="微软雅黑" panose="020B0503020204020204" pitchFamily="34" charset="-122"/>
              </a:rPr>
              <a:t>可装配性（A）</a:t>
            </a:r>
            <a:endParaRPr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sz="1200" b="1" dirty="0">
                <a:solidFill>
                  <a:srgbClr val="FF0000"/>
                </a:solidFill>
                <a:latin typeface="微软雅黑" panose="020B0503020204020204" pitchFamily="34" charset="-122"/>
                <a:ea typeface="微软雅黑" panose="020B0503020204020204" pitchFamily="34" charset="-122"/>
              </a:rPr>
              <a:t>可靠性（R）</a:t>
            </a:r>
            <a:endParaRPr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sz="1200" dirty="0">
                <a:latin typeface="微软雅黑" panose="020B0503020204020204" pitchFamily="34" charset="-122"/>
                <a:ea typeface="微软雅黑" panose="020B0503020204020204" pitchFamily="34" charset="-122"/>
              </a:rPr>
              <a:t>安全性（NS）</a:t>
            </a:r>
            <a:endParaRPr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sz="1200" dirty="0">
                <a:latin typeface="微软雅黑" panose="020B0503020204020204" pitchFamily="34" charset="-122"/>
                <a:ea typeface="微软雅黑" panose="020B0503020204020204" pitchFamily="34" charset="-122"/>
              </a:rPr>
              <a:t>可服务性（S）</a:t>
            </a:r>
            <a:endParaRPr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sz="1200" dirty="0">
                <a:latin typeface="微软雅黑" panose="020B0503020204020204" pitchFamily="34" charset="-122"/>
                <a:ea typeface="微软雅黑" panose="020B0503020204020204" pitchFamily="34" charset="-122"/>
              </a:rPr>
              <a:t>可测试性（T）</a:t>
            </a:r>
            <a:endParaRPr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sz="1200" dirty="0">
                <a:latin typeface="微软雅黑" panose="020B0503020204020204" pitchFamily="34" charset="-122"/>
                <a:ea typeface="微软雅黑" panose="020B0503020204020204" pitchFamily="34" charset="-122"/>
              </a:rPr>
              <a:t>兼容性（C）</a:t>
            </a:r>
            <a:endParaRPr sz="1200" dirty="0">
              <a:latin typeface="微软雅黑" panose="020B0503020204020204" pitchFamily="34" charset="-122"/>
              <a:ea typeface="微软雅黑" panose="020B0503020204020204" pitchFamily="34" charset="-122"/>
            </a:endParaRPr>
          </a:p>
          <a:p>
            <a:pPr marL="342900" indent="-342900" eaLnBrk="0" hangingPunct="0">
              <a:lnSpc>
                <a:spcPct val="150000"/>
              </a:lnSpc>
              <a:buFont typeface="Wingdings" panose="05000000000000000000" pitchFamily="2" charset="2"/>
              <a:buChar char="p"/>
            </a:pPr>
            <a:r>
              <a:rPr lang="en-US" sz="1600" dirty="0">
                <a:latin typeface="微软雅黑" panose="020B0503020204020204" pitchFamily="34" charset="-122"/>
                <a:ea typeface="微软雅黑" panose="020B0503020204020204" pitchFamily="34" charset="-122"/>
              </a:rPr>
              <a:t>客户对产品质量、交付期、成本和种类的要求越来越高，产品的生命周期越来越短。这就要求我们的产品要具备</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en-US" sz="1200" dirty="0">
                <a:latin typeface="微软雅黑" panose="020B0503020204020204" pitchFamily="34" charset="-122"/>
                <a:ea typeface="微软雅黑" panose="020B0503020204020204" pitchFamily="34" charset="-122"/>
              </a:rPr>
              <a:t>最快的</a:t>
            </a:r>
            <a:r>
              <a:rPr lang="en-US" sz="1200" b="1" dirty="0">
                <a:solidFill>
                  <a:srgbClr val="FF0000"/>
                </a:solidFill>
                <a:latin typeface="微软雅黑" panose="020B0503020204020204" pitchFamily="34" charset="-122"/>
                <a:ea typeface="微软雅黑" panose="020B0503020204020204" pitchFamily="34" charset="-122"/>
              </a:rPr>
              <a:t>上市速度</a:t>
            </a:r>
            <a:r>
              <a:rPr lang="en-US" sz="1200" dirty="0">
                <a:latin typeface="微软雅黑" panose="020B0503020204020204" pitchFamily="34" charset="-122"/>
                <a:ea typeface="微软雅黑" panose="020B0503020204020204" pitchFamily="34" charset="-122"/>
              </a:rPr>
              <a:t>(T，Time to Market)</a:t>
            </a:r>
            <a:endParaRPr lang="en-US"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en-US" sz="1200" dirty="0">
                <a:latin typeface="微软雅黑" panose="020B0503020204020204" pitchFamily="34" charset="-122"/>
                <a:ea typeface="微软雅黑" panose="020B0503020204020204" pitchFamily="34" charset="-122"/>
              </a:rPr>
              <a:t>最好的</a:t>
            </a:r>
            <a:r>
              <a:rPr lang="en-US" sz="1200" b="1" dirty="0">
                <a:solidFill>
                  <a:srgbClr val="FF0000"/>
                </a:solidFill>
                <a:latin typeface="微软雅黑" panose="020B0503020204020204" pitchFamily="34" charset="-122"/>
                <a:ea typeface="微软雅黑" panose="020B0503020204020204" pitchFamily="34" charset="-122"/>
              </a:rPr>
              <a:t>质量</a:t>
            </a:r>
            <a:r>
              <a:rPr lang="en-US" sz="1200" dirty="0">
                <a:latin typeface="微软雅黑" panose="020B0503020204020204" pitchFamily="34" charset="-122"/>
                <a:ea typeface="微软雅黑" panose="020B0503020204020204" pitchFamily="34" charset="-122"/>
              </a:rPr>
              <a:t>(Q，Quality)</a:t>
            </a:r>
            <a:endParaRPr lang="en-US"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en-US" sz="1200" dirty="0">
                <a:latin typeface="微软雅黑" panose="020B0503020204020204" pitchFamily="34" charset="-122"/>
                <a:ea typeface="微软雅黑" panose="020B0503020204020204" pitchFamily="34" charset="-122"/>
              </a:rPr>
              <a:t>最低的</a:t>
            </a:r>
            <a:r>
              <a:rPr lang="en-US" sz="1200" b="1" dirty="0">
                <a:solidFill>
                  <a:srgbClr val="FF0000"/>
                </a:solidFill>
                <a:latin typeface="微软雅黑" panose="020B0503020204020204" pitchFamily="34" charset="-122"/>
                <a:ea typeface="微软雅黑" panose="020B0503020204020204" pitchFamily="34" charset="-122"/>
              </a:rPr>
              <a:t>成本</a:t>
            </a:r>
            <a:r>
              <a:rPr lang="en-US" sz="1200" dirty="0">
                <a:latin typeface="微软雅黑" panose="020B0503020204020204" pitchFamily="34" charset="-122"/>
                <a:ea typeface="微软雅黑" panose="020B0503020204020204" pitchFamily="34" charset="-122"/>
              </a:rPr>
              <a:t>(C，Cost)</a:t>
            </a:r>
            <a:endParaRPr lang="en-US"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en-US" sz="1200" dirty="0">
                <a:latin typeface="微软雅黑" panose="020B0503020204020204" pitchFamily="34" charset="-122"/>
                <a:ea typeface="微软雅黑" panose="020B0503020204020204" pitchFamily="34" charset="-122"/>
              </a:rPr>
              <a:t>最优的</a:t>
            </a:r>
            <a:r>
              <a:rPr lang="en-US" sz="1200" b="1" dirty="0">
                <a:solidFill>
                  <a:srgbClr val="FF0000"/>
                </a:solidFill>
                <a:latin typeface="微软雅黑" panose="020B0503020204020204" pitchFamily="34" charset="-122"/>
                <a:ea typeface="微软雅黑" panose="020B0503020204020204" pitchFamily="34" charset="-122"/>
              </a:rPr>
              <a:t>服务</a:t>
            </a:r>
            <a:r>
              <a:rPr lang="en-US" sz="1200" dirty="0">
                <a:latin typeface="微软雅黑" panose="020B0503020204020204" pitchFamily="34" charset="-122"/>
                <a:ea typeface="微软雅黑" panose="020B0503020204020204" pitchFamily="34" charset="-122"/>
              </a:rPr>
              <a:t>(S，Service)</a:t>
            </a:r>
            <a:endParaRPr 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386"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6388"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16390" name="TextBox 1"/>
          <p:cNvSpPr/>
          <p:nvPr/>
        </p:nvSpPr>
        <p:spPr>
          <a:xfrm>
            <a:off x="31750" y="46038"/>
            <a:ext cx="7545388" cy="645160"/>
          </a:xfrm>
          <a:prstGeom prst="rect">
            <a:avLst/>
          </a:prstGeom>
          <a:noFill/>
          <a:ln w="9525">
            <a:noFill/>
          </a:ln>
        </p:spPr>
        <p:txBody>
          <a:bodyPr anchor="t" anchorCtr="0">
            <a:spAutoFit/>
          </a:bodyPr>
          <a:p>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DFX</a:t>
            </a: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内涵</a:t>
            </a:r>
            <a:endPar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1" name="文本框 9"/>
          <p:cNvSpPr txBox="1"/>
          <p:nvPr/>
        </p:nvSpPr>
        <p:spPr>
          <a:xfrm>
            <a:off x="173355" y="1176020"/>
            <a:ext cx="10972800" cy="3322955"/>
          </a:xfrm>
          <a:prstGeom prst="rect">
            <a:avLst/>
          </a:prstGeom>
          <a:noFill/>
          <a:ln w="9525">
            <a:noFill/>
          </a:ln>
        </p:spPr>
        <p:txBody>
          <a:bodyPr wrap="square" anchor="t" anchorCtr="0">
            <a:spAutoFit/>
          </a:bodyPr>
          <a:p>
            <a:pPr marL="342900" indent="-342900" eaLnBrk="0" hangingPunct="0">
              <a:lnSpc>
                <a:spcPct val="150000"/>
              </a:lnSpc>
              <a:buFont typeface="Wingdings" panose="05000000000000000000" pitchFamily="2" charset="2"/>
              <a:buChar char="p"/>
            </a:pPr>
            <a:r>
              <a:rPr sz="1600" dirty="0">
                <a:latin typeface="微软雅黑" panose="020B0503020204020204" pitchFamily="34" charset="-122"/>
                <a:ea typeface="微软雅黑" panose="020B0503020204020204" pitchFamily="34" charset="-122"/>
              </a:rPr>
              <a:t>面向产品生命周期的设计</a:t>
            </a:r>
            <a:endParaRPr sz="16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sz="1200" dirty="0">
                <a:latin typeface="微软雅黑" panose="020B0503020204020204" pitchFamily="34" charset="-122"/>
                <a:ea typeface="微软雅黑" panose="020B0503020204020204" pitchFamily="34" charset="-122"/>
              </a:rPr>
              <a:t>作为</a:t>
            </a:r>
            <a:r>
              <a:rPr sz="1200" b="1" dirty="0">
                <a:solidFill>
                  <a:srgbClr val="FF0000"/>
                </a:solidFill>
                <a:latin typeface="微软雅黑" panose="020B0503020204020204" pitchFamily="34" charset="-122"/>
                <a:ea typeface="微软雅黑" panose="020B0503020204020204" pitchFamily="34" charset="-122"/>
              </a:rPr>
              <a:t>并行工程</a:t>
            </a:r>
            <a:r>
              <a:rPr sz="1200" dirty="0">
                <a:latin typeface="微软雅黑" panose="020B0503020204020204" pitchFamily="34" charset="-122"/>
                <a:ea typeface="微软雅黑" panose="020B0503020204020204" pitchFamily="34" charset="-122"/>
              </a:rPr>
              <a:t>的一个重要实现工具，在产品概念设计和详细设计阶段就充分考虑到产品生命周期中各个环节的要求，使得产品设计与其它要求之间紧密联系、相互影响，</a:t>
            </a:r>
            <a:endParaRPr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sz="1200" dirty="0">
                <a:latin typeface="微软雅黑" panose="020B0503020204020204" pitchFamily="34" charset="-122"/>
                <a:ea typeface="微软雅黑" panose="020B0503020204020204" pitchFamily="34" charset="-122"/>
              </a:rPr>
              <a:t>将其它要求反应到产品设计中，从而保证产品以较低的成本、较高的质量和较短的产品开发周期进行开发</a:t>
            </a:r>
            <a:endParaRPr sz="1200" dirty="0">
              <a:latin typeface="微软雅黑" panose="020B0503020204020204" pitchFamily="34" charset="-122"/>
              <a:ea typeface="微软雅黑" panose="020B0503020204020204" pitchFamily="34" charset="-122"/>
            </a:endParaRPr>
          </a:p>
          <a:p>
            <a:pPr marL="342900" indent="-342900" eaLnBrk="0" hangingPunct="0">
              <a:lnSpc>
                <a:spcPct val="150000"/>
              </a:lnSpc>
              <a:buFont typeface="Wingdings" panose="05000000000000000000" pitchFamily="2" charset="2"/>
              <a:buChar char="p"/>
            </a:pPr>
            <a:r>
              <a:rPr lang="en-US" sz="1600" dirty="0">
                <a:latin typeface="微软雅黑" panose="020B0503020204020204" pitchFamily="34" charset="-122"/>
                <a:ea typeface="微软雅黑" panose="020B0503020204020204" pitchFamily="34" charset="-122"/>
              </a:rPr>
              <a:t>面向各种要求的设计</a:t>
            </a:r>
            <a:endParaRPr lang="en-US" sz="16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en-US" sz="1200" dirty="0">
                <a:latin typeface="微软雅黑" panose="020B0503020204020204" pitchFamily="34" charset="-122"/>
                <a:ea typeface="微软雅黑" panose="020B0503020204020204" pitchFamily="34" charset="-122"/>
              </a:rPr>
              <a:t>X指各种来自于客户对产品外观、使用、运维（DFS）、大小、</a:t>
            </a:r>
            <a:r>
              <a:rPr lang="en-US" sz="1200" b="1" dirty="0">
                <a:solidFill>
                  <a:srgbClr val="FF0000"/>
                </a:solidFill>
                <a:latin typeface="微软雅黑" panose="020B0503020204020204" pitchFamily="34" charset="-122"/>
                <a:ea typeface="微软雅黑" panose="020B0503020204020204" pitchFamily="34" charset="-122"/>
              </a:rPr>
              <a:t>可靠（DFR）</a:t>
            </a:r>
            <a:r>
              <a:rPr lang="en-US" sz="1200" dirty="0">
                <a:latin typeface="微软雅黑" panose="020B0503020204020204" pitchFamily="34" charset="-122"/>
                <a:ea typeface="微软雅黑" panose="020B0503020204020204" pitchFamily="34" charset="-122"/>
              </a:rPr>
              <a:t>、成本（DFC）、性能（DFP）、能耗、安全（DFNS）等方面的要求。在产品设计中，充分明确和理解内外部客户对上面各个方面的各种要求，并设计相应的方案来满足这些要求。</a:t>
            </a:r>
            <a:endParaRPr lang="en-US"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en-US" sz="1200" dirty="0">
                <a:latin typeface="微软雅黑" panose="020B0503020204020204" pitchFamily="34" charset="-122"/>
                <a:ea typeface="微软雅黑" panose="020B0503020204020204" pitchFamily="34" charset="-122"/>
              </a:rPr>
              <a:t>当这些要求出现冲突时，需要进行</a:t>
            </a:r>
            <a:r>
              <a:rPr lang="en-US" sz="1200" b="1" dirty="0">
                <a:solidFill>
                  <a:srgbClr val="FF0000"/>
                </a:solidFill>
                <a:latin typeface="微软雅黑" panose="020B0503020204020204" pitchFamily="34" charset="-122"/>
                <a:ea typeface="微软雅黑" panose="020B0503020204020204" pitchFamily="34" charset="-122"/>
              </a:rPr>
              <a:t>平衡和折中</a:t>
            </a:r>
            <a:r>
              <a:rPr lang="en-US" sz="1200" dirty="0">
                <a:latin typeface="微软雅黑" panose="020B0503020204020204" pitchFamily="34" charset="-122"/>
                <a:ea typeface="微软雅黑" panose="020B0503020204020204" pitchFamily="34" charset="-122"/>
              </a:rPr>
              <a:t>，避免顾此失彼。</a:t>
            </a:r>
            <a:endParaRPr lang="en-US"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en-US" sz="1200" dirty="0">
                <a:latin typeface="微软雅黑" panose="020B0503020204020204" pitchFamily="34" charset="-122"/>
                <a:ea typeface="微软雅黑" panose="020B0503020204020204" pitchFamily="34" charset="-122"/>
              </a:rPr>
              <a:t>只有当产品设计满足DFX的所有要求，我们才可以说产品设计是一个好的产品设计。</a:t>
            </a:r>
            <a:endParaRPr lang="en-US" sz="12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en-US" sz="1200" dirty="0">
                <a:latin typeface="微软雅黑" panose="020B0503020204020204" pitchFamily="34" charset="-122"/>
                <a:ea typeface="微软雅黑" panose="020B0503020204020204" pitchFamily="34" charset="-122"/>
              </a:rPr>
              <a:t>也体现了</a:t>
            </a:r>
            <a:r>
              <a:rPr lang="en-US" sz="1200" b="1" dirty="0">
                <a:solidFill>
                  <a:srgbClr val="FF0000"/>
                </a:solidFill>
                <a:latin typeface="微软雅黑" panose="020B0503020204020204" pitchFamily="34" charset="-122"/>
                <a:ea typeface="微软雅黑" panose="020B0503020204020204" pitchFamily="34" charset="-122"/>
              </a:rPr>
              <a:t>团队合作</a:t>
            </a:r>
            <a:r>
              <a:rPr lang="en-US" sz="1200" dirty="0">
                <a:latin typeface="微软雅黑" panose="020B0503020204020204" pitchFamily="34" charset="-122"/>
                <a:ea typeface="微软雅黑" panose="020B0503020204020204" pitchFamily="34" charset="-122"/>
              </a:rPr>
              <a:t>（由于技术的复杂性，产品设计人员需要借助团队中其他专业设计人员协同设计，进行充分的沟通与交流，使得产品满足DFX的各种要求）</a:t>
            </a:r>
            <a:endParaRPr 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46"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31748"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31750" name="TextBox 1"/>
          <p:cNvSpPr/>
          <p:nvPr/>
        </p:nvSpPr>
        <p:spPr>
          <a:xfrm>
            <a:off x="31750" y="46038"/>
            <a:ext cx="7545388" cy="646112"/>
          </a:xfrm>
          <a:prstGeom prst="rect">
            <a:avLst/>
          </a:prstGeom>
          <a:noFill/>
          <a:ln w="9525">
            <a:noFill/>
          </a:ln>
        </p:spPr>
        <p:txBody>
          <a:bodyPr anchor="t" anchorCtr="0">
            <a:spAutoFit/>
          </a:bodyPr>
          <a:p>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RAMS</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31751" name="文本框 9"/>
          <p:cNvSpPr txBox="1"/>
          <p:nvPr/>
        </p:nvSpPr>
        <p:spPr>
          <a:xfrm>
            <a:off x="103188" y="865188"/>
            <a:ext cx="11269662" cy="4754245"/>
          </a:xfrm>
          <a:prstGeom prst="rect">
            <a:avLst/>
          </a:prstGeom>
          <a:noFill/>
          <a:ln w="9525">
            <a:noFill/>
          </a:ln>
        </p:spPr>
        <p:txBody>
          <a:bodyPr anchor="t" anchorCtr="0">
            <a:spAutoFit/>
          </a:bodyPr>
          <a:p>
            <a:pPr marL="457200" indent="-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广义可靠性＝</a:t>
            </a:r>
            <a:r>
              <a:rPr lang="en-US" altLang="zh-CN" sz="2000" dirty="0">
                <a:solidFill>
                  <a:srgbClr val="FF0000"/>
                </a:solidFill>
                <a:latin typeface="微软雅黑" panose="020B0503020204020204" pitchFamily="34" charset="-122"/>
                <a:ea typeface="微软雅黑" panose="020B0503020204020204" pitchFamily="34" charset="-122"/>
              </a:rPr>
              <a:t>RAMS</a:t>
            </a:r>
            <a:endParaRPr lang="zh-CN" altLang="en-US" sz="2000" dirty="0">
              <a:solidFill>
                <a:srgbClr val="FF0000"/>
              </a:solidFill>
              <a:latin typeface="微软雅黑" panose="020B0503020204020204" pitchFamily="34" charset="-122"/>
              <a:ea typeface="微软雅黑" panose="020B0503020204020204" pitchFamily="34" charset="-122"/>
            </a:endParaRPr>
          </a:p>
          <a:p>
            <a:pPr lvl="1" indent="0" eaLnBrk="1" hangingPunct="1">
              <a:lnSpc>
                <a:spcPct val="150000"/>
              </a:lnSpc>
            </a:pPr>
            <a:r>
              <a:rPr lang="en-US" altLang="zh-CN" sz="1600" dirty="0">
                <a:solidFill>
                  <a:srgbClr val="FF0000"/>
                </a:solidFill>
                <a:latin typeface="微软雅黑" panose="020B0503020204020204" pitchFamily="34" charset="-122"/>
                <a:ea typeface="微软雅黑" panose="020B0503020204020204" pitchFamily="34" charset="-122"/>
              </a:rPr>
              <a:t> R</a:t>
            </a:r>
            <a:r>
              <a:rPr lang="en-US" altLang="zh-CN" sz="1600" dirty="0">
                <a:latin typeface="微软雅黑" panose="020B0503020204020204" pitchFamily="34" charset="-122"/>
                <a:ea typeface="微软雅黑" panose="020B0503020204020204" pitchFamily="34" charset="-122"/>
              </a:rPr>
              <a:t>eliability </a:t>
            </a:r>
            <a:r>
              <a:rPr lang="zh-CN" altLang="en-US" sz="1600" dirty="0">
                <a:latin typeface="微软雅黑" panose="020B0503020204020204" pitchFamily="34" charset="-122"/>
                <a:ea typeface="微软雅黑" panose="020B0503020204020204" pitchFamily="34" charset="-122"/>
              </a:rPr>
              <a:t>－ 可靠性</a:t>
            </a:r>
            <a:endParaRPr lang="zh-CN" altLang="en-US" sz="1600" dirty="0">
              <a:latin typeface="微软雅黑" panose="020B0503020204020204" pitchFamily="34" charset="-122"/>
              <a:ea typeface="微软雅黑" panose="020B0503020204020204" pitchFamily="34" charset="-122"/>
            </a:endParaRPr>
          </a:p>
          <a:p>
            <a:pPr lvl="1" indent="0" eaLnBrk="1" hangingPunct="1">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A</a:t>
            </a:r>
            <a:r>
              <a:rPr lang="en-US" altLang="zh-CN" sz="1600" dirty="0">
                <a:latin typeface="微软雅黑" panose="020B0503020204020204" pitchFamily="34" charset="-122"/>
                <a:ea typeface="微软雅黑" panose="020B0503020204020204" pitchFamily="34" charset="-122"/>
              </a:rPr>
              <a:t>vailability </a:t>
            </a:r>
            <a:r>
              <a:rPr lang="zh-CN" altLang="en-US" sz="1600" dirty="0">
                <a:latin typeface="微软雅黑" panose="020B0503020204020204" pitchFamily="34" charset="-122"/>
                <a:ea typeface="微软雅黑" panose="020B0503020204020204" pitchFamily="34" charset="-122"/>
              </a:rPr>
              <a:t>－ 可用性</a:t>
            </a:r>
            <a:endParaRPr lang="zh-CN" altLang="en-US" sz="1600" dirty="0">
              <a:latin typeface="微软雅黑" panose="020B0503020204020204" pitchFamily="34" charset="-122"/>
              <a:ea typeface="微软雅黑" panose="020B0503020204020204" pitchFamily="34" charset="-122"/>
            </a:endParaRPr>
          </a:p>
          <a:p>
            <a:pPr lvl="1" indent="0" eaLnBrk="1" hangingPunct="1">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M</a:t>
            </a:r>
            <a:r>
              <a:rPr lang="en-US" altLang="zh-CN" sz="1600" dirty="0">
                <a:latin typeface="微软雅黑" panose="020B0503020204020204" pitchFamily="34" charset="-122"/>
                <a:ea typeface="微软雅黑" panose="020B0503020204020204" pitchFamily="34" charset="-122"/>
              </a:rPr>
              <a:t>aintainability </a:t>
            </a:r>
            <a:r>
              <a:rPr lang="zh-CN" altLang="en-US" sz="1600" dirty="0">
                <a:latin typeface="微软雅黑" panose="020B0503020204020204" pitchFamily="34" charset="-122"/>
                <a:ea typeface="微软雅黑" panose="020B0503020204020204" pitchFamily="34" charset="-122"/>
              </a:rPr>
              <a:t>－ 可维护性</a:t>
            </a:r>
            <a:endParaRPr lang="zh-CN" altLang="en-US" sz="1600" dirty="0">
              <a:latin typeface="微软雅黑" panose="020B0503020204020204" pitchFamily="34" charset="-122"/>
              <a:ea typeface="微软雅黑" panose="020B0503020204020204" pitchFamily="34" charset="-122"/>
            </a:endParaRPr>
          </a:p>
          <a:p>
            <a:pPr lvl="1" indent="0" eaLnBrk="1" hangingPunct="1">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S</a:t>
            </a:r>
            <a:r>
              <a:rPr lang="en-US" altLang="zh-CN" sz="1600" dirty="0">
                <a:latin typeface="微软雅黑" panose="020B0503020204020204" pitchFamily="34" charset="-122"/>
                <a:ea typeface="微软雅黑" panose="020B0503020204020204" pitchFamily="34" charset="-122"/>
              </a:rPr>
              <a:t>afety </a:t>
            </a:r>
            <a:r>
              <a:rPr lang="zh-CN" altLang="en-US" sz="1600" dirty="0">
                <a:latin typeface="微软雅黑" panose="020B0503020204020204" pitchFamily="34" charset="-122"/>
                <a:ea typeface="微软雅黑" panose="020B0503020204020204" pitchFamily="34" charset="-122"/>
              </a:rPr>
              <a:t>－ 安全性（人身安全）</a:t>
            </a:r>
            <a:endParaRPr lang="zh-CN" altLang="en-US" sz="1600" dirty="0">
              <a:latin typeface="微软雅黑" panose="020B0503020204020204" pitchFamily="34" charset="-122"/>
              <a:ea typeface="微软雅黑" panose="020B0503020204020204" pitchFamily="34" charset="-122"/>
            </a:endParaRPr>
          </a:p>
          <a:p>
            <a:pPr marL="342900" lvl="0" indent="-342900" eaLnBrk="1" hangingPunct="1">
              <a:lnSpc>
                <a:spcPct val="150000"/>
              </a:lnSpc>
              <a:buFont typeface="Wingdings" panose="05000000000000000000" charset="0"/>
              <a:buChar char="p"/>
            </a:pPr>
            <a:r>
              <a:rPr lang="en-US" altLang="zh-CN" sz="1800" dirty="0">
                <a:latin typeface="微软雅黑" panose="020B0503020204020204" pitchFamily="34" charset="-122"/>
                <a:ea typeface="微软雅黑" panose="020B0503020204020204" pitchFamily="34" charset="-122"/>
              </a:rPr>
              <a:t>来源于欧洲标准 EN50126《铁路应用－可靠性、可用性、维修性和安全性技术规格和验证》，通常用于铁路</a:t>
            </a:r>
            <a:r>
              <a:rPr lang="zh-CN" altLang="en-US" sz="1800" dirty="0">
                <a:latin typeface="微软雅黑" panose="020B0503020204020204" pitchFamily="34" charset="-122"/>
                <a:ea typeface="微软雅黑" panose="020B0503020204020204" pitchFamily="34" charset="-122"/>
              </a:rPr>
              <a:t>等可靠性要求较高的</a:t>
            </a:r>
            <a:r>
              <a:rPr lang="en-US" altLang="zh-CN" sz="1800" dirty="0">
                <a:latin typeface="微软雅黑" panose="020B0503020204020204" pitchFamily="34" charset="-122"/>
                <a:ea typeface="微软雅黑" panose="020B0503020204020204" pitchFamily="34" charset="-122"/>
              </a:rPr>
              <a:t>行业</a:t>
            </a:r>
            <a:endParaRPr lang="en-US" altLang="zh-CN" sz="1800" dirty="0">
              <a:latin typeface="微软雅黑" panose="020B0503020204020204" pitchFamily="34" charset="-122"/>
              <a:ea typeface="微软雅黑" panose="020B0503020204020204" pitchFamily="34" charset="-122"/>
            </a:endParaRPr>
          </a:p>
          <a:p>
            <a:pPr marL="342900" lvl="0" indent="-342900" eaLnBrk="1" hangingPunct="1">
              <a:lnSpc>
                <a:spcPct val="150000"/>
              </a:lnSpc>
              <a:buFont typeface="Wingdings" panose="05000000000000000000" charset="0"/>
              <a:buChar char="p"/>
            </a:pPr>
            <a:r>
              <a:rPr lang="zh-CN" altLang="en-US" sz="1800" dirty="0">
                <a:latin typeface="微软雅黑" panose="020B0503020204020204" pitchFamily="34" charset="-122"/>
                <a:ea typeface="微软雅黑" panose="020B0503020204020204" pitchFamily="34" charset="-122"/>
              </a:rPr>
              <a:t>假定外部条件恒定的情况下：</a:t>
            </a:r>
            <a:endParaRPr lang="zh-CN" altLang="en-US" sz="1800" dirty="0">
              <a:latin typeface="微软雅黑" panose="020B0503020204020204" pitchFamily="34" charset="-122"/>
              <a:ea typeface="微软雅黑" panose="020B0503020204020204" pitchFamily="34" charset="-122"/>
            </a:endParaRPr>
          </a:p>
          <a:p>
            <a:pPr marL="800100" lvl="1" indent="-342900" algn="l" eaLnBrk="0" hangingPunct="0">
              <a:lnSpc>
                <a:spcPct val="150000"/>
              </a:lnSpc>
              <a:buClrTx/>
              <a:buSzTx/>
              <a:buFont typeface="Wingdings" panose="05000000000000000000" charset="0"/>
              <a:buChar char="Ø"/>
            </a:pPr>
            <a:r>
              <a:rPr sz="1600" dirty="0">
                <a:latin typeface="微软雅黑" panose="020B0503020204020204" pitchFamily="34" charset="-122"/>
                <a:ea typeface="微软雅黑" panose="020B0503020204020204" pitchFamily="34" charset="-122"/>
              </a:rPr>
              <a:t>可靠性指的是产品处于正常状态的能力</a:t>
            </a:r>
            <a:endParaRPr sz="1600" dirty="0">
              <a:latin typeface="微软雅黑" panose="020B0503020204020204" pitchFamily="34" charset="-122"/>
              <a:ea typeface="微软雅黑" panose="020B0503020204020204" pitchFamily="34" charset="-122"/>
            </a:endParaRPr>
          </a:p>
          <a:p>
            <a:pPr marL="800100" lvl="1" indent="-342900" algn="l" eaLnBrk="0" hangingPunct="0">
              <a:lnSpc>
                <a:spcPct val="150000"/>
              </a:lnSpc>
              <a:buClrTx/>
              <a:buSzTx/>
              <a:buFont typeface="Wingdings" panose="05000000000000000000" charset="0"/>
              <a:buChar char="Ø"/>
            </a:pPr>
            <a:r>
              <a:rPr sz="1600" dirty="0">
                <a:latin typeface="微软雅黑" panose="020B0503020204020204" pitchFamily="34" charset="-122"/>
                <a:ea typeface="微软雅黑" panose="020B0503020204020204" pitchFamily="34" charset="-122"/>
              </a:rPr>
              <a:t>可用性指的是产品处于正常状态占产品使用整个周期的比例</a:t>
            </a:r>
            <a:endParaRPr sz="1600" dirty="0">
              <a:latin typeface="微软雅黑" panose="020B0503020204020204" pitchFamily="34" charset="-122"/>
              <a:ea typeface="微软雅黑" panose="020B0503020204020204" pitchFamily="34" charset="-122"/>
            </a:endParaRPr>
          </a:p>
          <a:p>
            <a:pPr marL="800100" lvl="1" indent="-342900" algn="l" eaLnBrk="0" hangingPunct="0">
              <a:lnSpc>
                <a:spcPct val="150000"/>
              </a:lnSpc>
              <a:buClrTx/>
              <a:buSzTx/>
              <a:buFont typeface="Wingdings" panose="05000000000000000000" charset="0"/>
              <a:buChar char="Ø"/>
            </a:pPr>
            <a:r>
              <a:rPr sz="1600" dirty="0">
                <a:latin typeface="微软雅黑" panose="020B0503020204020204" pitchFamily="34" charset="-122"/>
                <a:ea typeface="微软雅黑" panose="020B0503020204020204" pitchFamily="34" charset="-122"/>
              </a:rPr>
              <a:t>可维护性指的是产品从失效回到正常状态的能力</a:t>
            </a:r>
            <a:endParaRPr sz="1600" dirty="0">
              <a:latin typeface="微软雅黑" panose="020B0503020204020204" pitchFamily="34" charset="-122"/>
              <a:ea typeface="微软雅黑" panose="020B0503020204020204" pitchFamily="34" charset="-122"/>
            </a:endParaRPr>
          </a:p>
          <a:p>
            <a:pPr marL="800100" lvl="1" indent="-342900" algn="l" eaLnBrk="0" hangingPunct="0">
              <a:lnSpc>
                <a:spcPct val="150000"/>
              </a:lnSpc>
              <a:buClrTx/>
              <a:buSzTx/>
              <a:buFont typeface="Wingdings" panose="05000000000000000000" charset="0"/>
              <a:buChar char="Ø"/>
            </a:pPr>
            <a:r>
              <a:rPr sz="1600" dirty="0">
                <a:latin typeface="微软雅黑" panose="020B0503020204020204" pitchFamily="34" charset="-122"/>
                <a:ea typeface="微软雅黑" panose="020B0503020204020204" pitchFamily="34" charset="-122"/>
              </a:rPr>
              <a:t>安全性指的是产品处于正常状态和安全故障子状态（相对于危险故障子状态）的能力</a:t>
            </a:r>
            <a:endParaRPr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770"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32772"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32774"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可维护性</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32775" name="文本框 9"/>
          <p:cNvSpPr txBox="1"/>
          <p:nvPr/>
        </p:nvSpPr>
        <p:spPr>
          <a:xfrm>
            <a:off x="173038" y="865188"/>
            <a:ext cx="11269662" cy="4338320"/>
          </a:xfrm>
          <a:prstGeom prst="rect">
            <a:avLst/>
          </a:prstGeom>
          <a:noFill/>
          <a:ln w="9525">
            <a:noFill/>
          </a:ln>
        </p:spPr>
        <p:txBody>
          <a:bodyPr anchor="t" anchorCtr="0">
            <a:spAutoFit/>
          </a:bodyPr>
          <a:p>
            <a:pPr marL="342900" indent="-342900">
              <a:lnSpc>
                <a:spcPct val="150000"/>
              </a:lnSpc>
              <a:buFont typeface="Wingdings" panose="05000000000000000000" pitchFamily="2" charset="2"/>
              <a:buChar char="p"/>
            </a:pPr>
            <a:r>
              <a:rPr lang="zh-CN" altLang="en-US" sz="2000" b="1" dirty="0">
                <a:solidFill>
                  <a:srgbClr val="102CFC"/>
                </a:solidFill>
                <a:latin typeface="微软雅黑" panose="020B0503020204020204" pitchFamily="34" charset="-122"/>
                <a:ea typeface="微软雅黑" panose="020B0503020204020204" pitchFamily="34" charset="-122"/>
              </a:rPr>
              <a:t>可维护性：</a:t>
            </a:r>
            <a:r>
              <a:rPr lang="zh-CN" altLang="en-US" sz="2000" dirty="0">
                <a:latin typeface="微软雅黑" panose="020B0503020204020204" pitchFamily="34" charset="-122"/>
                <a:ea typeface="微软雅黑" panose="020B0503020204020204" pitchFamily="34" charset="-122"/>
              </a:rPr>
              <a:t>产品在规定的条件下和规定的时间内，按规定的程序和方法进行维护时，保持或恢复到规定状态的能力。 概率表示为维修度</a:t>
            </a:r>
            <a:r>
              <a:rPr lang="en-US" altLang="zh-CN" sz="2000" dirty="0">
                <a:latin typeface="微软雅黑" panose="020B0503020204020204" pitchFamily="34" charset="-122"/>
                <a:ea typeface="微软雅黑" panose="020B0503020204020204" pitchFamily="34" charset="-122"/>
              </a:rPr>
              <a:t>M</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charset="0"/>
              <a:buChar char="Ø"/>
            </a:pPr>
            <a:r>
              <a:rPr lang="zh-CN" altLang="en-US" sz="1800" dirty="0">
                <a:latin typeface="微软雅黑" panose="020B0503020204020204" pitchFamily="34" charset="-122"/>
                <a:ea typeface="微软雅黑" panose="020B0503020204020204" pitchFamily="34" charset="-122"/>
              </a:rPr>
              <a:t>是对</a:t>
            </a:r>
            <a:r>
              <a:rPr lang="zh-CN" altLang="en-US" sz="1800" b="1" dirty="0">
                <a:solidFill>
                  <a:srgbClr val="FF0000"/>
                </a:solidFill>
                <a:latin typeface="微软雅黑" panose="020B0503020204020204" pitchFamily="34" charset="-122"/>
                <a:ea typeface="微软雅黑" panose="020B0503020204020204" pitchFamily="34" charset="-122"/>
              </a:rPr>
              <a:t>可靠性</a:t>
            </a:r>
            <a:r>
              <a:rPr lang="zh-CN" altLang="en-US" sz="1800" dirty="0">
                <a:latin typeface="微软雅黑" panose="020B0503020204020204" pitchFamily="34" charset="-122"/>
                <a:ea typeface="微软雅黑" panose="020B0503020204020204" pitchFamily="34" charset="-122"/>
              </a:rPr>
              <a:t>的重要补充</a:t>
            </a:r>
            <a:endParaRPr lang="zh-CN" altLang="en-US" sz="1800" dirty="0">
              <a:latin typeface="微软雅黑" panose="020B0503020204020204" pitchFamily="34" charset="-122"/>
              <a:ea typeface="微软雅黑" panose="020B0503020204020204" pitchFamily="34" charset="-122"/>
            </a:endParaRPr>
          </a:p>
          <a:p>
            <a:pPr marL="800100" lvl="1" indent="-342900" algn="l">
              <a:lnSpc>
                <a:spcPct val="150000"/>
              </a:lnSpc>
              <a:buClrTx/>
              <a:buSzTx/>
              <a:buFont typeface="Wingdings" panose="05000000000000000000" charset="0"/>
              <a:buChar char="Ø"/>
            </a:pPr>
            <a:r>
              <a:rPr lang="zh-CN" altLang="en-US" sz="1800" dirty="0">
                <a:latin typeface="微软雅黑" panose="020B0503020204020204" pitchFamily="34" charset="-122"/>
                <a:ea typeface="微软雅黑" panose="020B0503020204020204" pitchFamily="34" charset="-122"/>
                <a:sym typeface="+mn-ea"/>
              </a:rPr>
              <a:t>定量衡量参数为</a:t>
            </a:r>
            <a:r>
              <a:rPr lang="zh-CN" altLang="en-US" sz="1800" b="1" dirty="0">
                <a:solidFill>
                  <a:srgbClr val="102CFC"/>
                </a:solidFill>
                <a:latin typeface="微软雅黑" panose="020B0503020204020204" pitchFamily="34" charset="-122"/>
                <a:ea typeface="微软雅黑" panose="020B0503020204020204" pitchFamily="34" charset="-122"/>
                <a:sym typeface="+mn-ea"/>
              </a:rPr>
              <a:t>平均维修时间</a:t>
            </a:r>
            <a:r>
              <a:rPr lang="zh-CN" altLang="en-US" sz="1800" dirty="0">
                <a:latin typeface="微软雅黑" panose="020B0503020204020204" pitchFamily="34" charset="-122"/>
                <a:ea typeface="微软雅黑" panose="020B0503020204020204" pitchFamily="34" charset="-122"/>
                <a:sym typeface="+mn-ea"/>
              </a:rPr>
              <a:t>（MTTR，MTTM），是时间参数</a:t>
            </a:r>
            <a:endParaRPr lang="zh-CN" altLang="en-US" sz="18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charset="0"/>
              <a:buChar char="Ø"/>
            </a:pPr>
            <a:r>
              <a:rPr lang="zh-CN" altLang="en-US" sz="1800" dirty="0">
                <a:latin typeface="微软雅黑" panose="020B0503020204020204" pitchFamily="34" charset="-122"/>
                <a:ea typeface="微软雅黑" panose="020B0503020204020204" pitchFamily="34" charset="-122"/>
              </a:rPr>
              <a:t>是产品固有属性、是</a:t>
            </a:r>
            <a:r>
              <a:rPr lang="zh-CN" altLang="en-US" sz="1800" b="1" dirty="0">
                <a:solidFill>
                  <a:srgbClr val="FF0000"/>
                </a:solidFill>
                <a:latin typeface="微软雅黑" panose="020B0503020204020204" pitchFamily="34" charset="-122"/>
                <a:ea typeface="微软雅黑" panose="020B0503020204020204" pitchFamily="34" charset="-122"/>
              </a:rPr>
              <a:t>设计</a:t>
            </a:r>
            <a:r>
              <a:rPr lang="zh-CN" altLang="en-US" sz="1800" dirty="0">
                <a:latin typeface="微软雅黑" panose="020B0503020204020204" pitchFamily="34" charset="-122"/>
                <a:ea typeface="微软雅黑" panose="020B0503020204020204" pitchFamily="34" charset="-122"/>
              </a:rPr>
              <a:t>出来的</a:t>
            </a:r>
            <a:r>
              <a:rPr lang="zh-CN" altLang="en-US"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sym typeface="+mn-ea"/>
              </a:rPr>
              <a:t>表征产品预防失效和修复失效的能力，表达产品维护的难易程度</a:t>
            </a:r>
            <a:endParaRPr lang="en-US" altLang="zh-CN" sz="18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charset="0"/>
              <a:buChar char="Ø"/>
            </a:pPr>
            <a:r>
              <a:rPr lang="zh-CN" altLang="en-US" sz="1800" dirty="0">
                <a:latin typeface="微软雅黑" panose="020B0503020204020204" pitchFamily="34" charset="-122"/>
                <a:ea typeface="微软雅黑" panose="020B0503020204020204" pitchFamily="34" charset="-122"/>
              </a:rPr>
              <a:t>是一种</a:t>
            </a:r>
            <a:r>
              <a:rPr lang="zh-CN" altLang="en-US" sz="1800" b="1" dirty="0">
                <a:solidFill>
                  <a:srgbClr val="FF0000"/>
                </a:solidFill>
                <a:latin typeface="微软雅黑" panose="020B0503020204020204" pitchFamily="34" charset="-122"/>
                <a:ea typeface="微软雅黑" panose="020B0503020204020204" pitchFamily="34" charset="-122"/>
              </a:rPr>
              <a:t>活动</a:t>
            </a:r>
            <a:r>
              <a:rPr lang="zh-CN" altLang="en-US" sz="1800" dirty="0">
                <a:latin typeface="微软雅黑" panose="020B0503020204020204" pitchFamily="34" charset="-122"/>
                <a:ea typeface="微软雅黑" panose="020B0503020204020204" pitchFamily="34" charset="-122"/>
              </a:rPr>
              <a:t>，可以是产品失效后为恢复其性能的活动（</a:t>
            </a:r>
            <a:r>
              <a:rPr lang="zh-CN" altLang="en-US" sz="1800" noProof="0" dirty="0">
                <a:latin typeface="微软雅黑" panose="020B0503020204020204" pitchFamily="34" charset="-122"/>
                <a:ea typeface="微软雅黑" panose="020B0503020204020204" pitchFamily="34" charset="-122"/>
                <a:sym typeface="+mn-ea"/>
              </a:rPr>
              <a:t>它可以包括下述一个或多个步骤：故障定位，故障隔离，分解、更换、组装、调校及检测等，也称修理）</a:t>
            </a:r>
            <a:r>
              <a:rPr lang="zh-CN" altLang="en-US" sz="1800" dirty="0">
                <a:latin typeface="微软雅黑" panose="020B0503020204020204" pitchFamily="34" charset="-122"/>
                <a:ea typeface="微软雅黑" panose="020B0503020204020204" pitchFamily="34" charset="-122"/>
              </a:rPr>
              <a:t>，也可是产品未失效情况下的主动运维（定时</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周期性巡检、升级、变更配置等等）的活动</a:t>
            </a:r>
            <a:endParaRPr lang="zh-CN" altLang="en-US" sz="18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charset="0"/>
              <a:buChar char="Ø"/>
            </a:pPr>
            <a:r>
              <a:rPr lang="zh-CN" altLang="en-US" sz="1800" dirty="0">
                <a:latin typeface="微软雅黑" panose="020B0503020204020204" pitchFamily="34" charset="-122"/>
                <a:ea typeface="微软雅黑" panose="020B0503020204020204" pitchFamily="34" charset="-122"/>
              </a:rPr>
              <a:t>关键要素：</a:t>
            </a:r>
            <a:r>
              <a:rPr lang="zh-CN" altLang="en-US" sz="1800" b="1" dirty="0">
                <a:solidFill>
                  <a:srgbClr val="102CFC"/>
                </a:solidFill>
                <a:latin typeface="微软雅黑" panose="020B0503020204020204" pitchFamily="34" charset="-122"/>
                <a:ea typeface="微软雅黑" panose="020B0503020204020204" pitchFamily="34" charset="-122"/>
              </a:rPr>
              <a:t>可维</a:t>
            </a:r>
            <a:r>
              <a:rPr lang="zh-CN" altLang="en-US" sz="1800" dirty="0">
                <a:latin typeface="微软雅黑" panose="020B0503020204020204" pitchFamily="34" charset="-122"/>
                <a:ea typeface="微软雅黑" panose="020B0503020204020204" pitchFamily="34" charset="-122"/>
              </a:rPr>
              <a:t>（硬件、器件更换，重新拔插，软件补丁等等），</a:t>
            </a:r>
            <a:r>
              <a:rPr lang="zh-CN" altLang="en-US" sz="1800" b="1" dirty="0">
                <a:solidFill>
                  <a:srgbClr val="102CFC"/>
                </a:solidFill>
                <a:latin typeface="微软雅黑" panose="020B0503020204020204" pitchFamily="34" charset="-122"/>
                <a:ea typeface="微软雅黑" panose="020B0503020204020204" pitchFamily="34" charset="-122"/>
              </a:rPr>
              <a:t>能维</a:t>
            </a:r>
            <a:r>
              <a:rPr lang="zh-CN" altLang="en-US" sz="1800" dirty="0">
                <a:latin typeface="微软雅黑" panose="020B0503020204020204" pitchFamily="34" charset="-122"/>
                <a:ea typeface="微软雅黑" panose="020B0503020204020204" pitchFamily="34" charset="-122"/>
              </a:rPr>
              <a:t>（能检测、能定位、能到达，能更换），</a:t>
            </a:r>
            <a:r>
              <a:rPr lang="zh-CN" altLang="en-US" sz="1800" b="1" dirty="0">
                <a:solidFill>
                  <a:srgbClr val="102CFC"/>
                </a:solidFill>
                <a:latin typeface="微软雅黑" panose="020B0503020204020204" pitchFamily="34" charset="-122"/>
                <a:ea typeface="微软雅黑" panose="020B0503020204020204" pitchFamily="34" charset="-122"/>
              </a:rPr>
              <a:t>易维</a:t>
            </a:r>
            <a:r>
              <a:rPr lang="zh-CN" altLang="en-US" sz="1800" dirty="0">
                <a:latin typeface="微软雅黑" panose="020B0503020204020204" pitchFamily="34" charset="-122"/>
                <a:ea typeface="微软雅黑" panose="020B0503020204020204" pitchFamily="34" charset="-122"/>
              </a:rPr>
              <a:t>（修的快，修的好）</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81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34820"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34822" name="TextBox 1"/>
          <p:cNvSpPr/>
          <p:nvPr/>
        </p:nvSpPr>
        <p:spPr>
          <a:xfrm>
            <a:off x="31750" y="46038"/>
            <a:ext cx="7545388" cy="645160"/>
          </a:xfrm>
          <a:prstGeom prst="rect">
            <a:avLst/>
          </a:prstGeom>
          <a:noFill/>
          <a:ln w="9525">
            <a:noFill/>
          </a:ln>
        </p:spPr>
        <p:txBody>
          <a:bodyPr anchor="t" anchorCtr="0">
            <a:spAutoFit/>
          </a:bodyPr>
          <a:p>
            <a:r>
              <a:rPr 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可用性</a:t>
            </a:r>
            <a:endParaRPr lang="zh-CN" sz="3600" b="1" dirty="0">
              <a:solidFill>
                <a:srgbClr val="0070C0"/>
              </a:solidFill>
              <a:latin typeface="微软雅黑" panose="020B0503020204020204" pitchFamily="34" charset="-122"/>
              <a:ea typeface="微软雅黑" panose="020B0503020204020204" pitchFamily="34" charset="-122"/>
            </a:endParaRPr>
          </a:p>
        </p:txBody>
      </p:sp>
      <p:sp>
        <p:nvSpPr>
          <p:cNvPr id="34823" name="文本框 9"/>
          <p:cNvSpPr txBox="1"/>
          <p:nvPr/>
        </p:nvSpPr>
        <p:spPr>
          <a:xfrm>
            <a:off x="102553" y="865188"/>
            <a:ext cx="11269662" cy="3138170"/>
          </a:xfrm>
          <a:prstGeom prst="rect">
            <a:avLst/>
          </a:prstGeom>
          <a:noFill/>
          <a:ln w="9525">
            <a:noFill/>
          </a:ln>
        </p:spPr>
        <p:txBody>
          <a:bodyPr anchor="t" anchorCtr="0">
            <a:spAutoFit/>
          </a:bodyPr>
          <a:p>
            <a:pPr marL="342900" indent="-342900">
              <a:lnSpc>
                <a:spcPct val="150000"/>
              </a:lnSpc>
              <a:buFont typeface="Wingdings" panose="05000000000000000000" charset="0"/>
              <a:buChar char="p"/>
            </a:pPr>
            <a:r>
              <a:rPr lang="zh-CN" altLang="en-US" sz="2000" b="1" dirty="0">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rPr>
              <a:t>可用性</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：是产品在任意一个随机时刻处于可用状态的能力</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Wingdings" panose="05000000000000000000" charset="0"/>
              <a:buChar char="p"/>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度量：可用时间占总时间的比值来描述，即：</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可用性＝可用时间</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（可用时间＋不可用时间）</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Wingdings" panose="05000000000000000000" charset="0"/>
              <a:buChar char="p"/>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要点：是可靠性、维修性的综合特性：</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可靠性越好，则可用时间越长，可用性越好</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可维护性越好，则维修时间越短，可用性越好</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nSpc>
                <a:spcPct val="150000"/>
              </a:lnSpc>
              <a:buClr>
                <a:srgbClr val="000000"/>
              </a:buClr>
              <a:buSzPct val="100000"/>
              <a:buFont typeface="Wingdings" panose="05000000000000000000" charset="0"/>
            </a:pP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2530" name="Picture 4"/>
          <p:cNvPicPr preferRelativeResize="0"/>
          <p:nvPr/>
        </p:nvPicPr>
        <p:blipFill>
          <a:blip r:embed="rId2"/>
          <a:stretch>
            <a:fillRect/>
          </a:stretch>
        </p:blipFill>
        <p:spPr>
          <a:xfrm>
            <a:off x="172720" y="3539490"/>
            <a:ext cx="11168380" cy="244856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81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34820"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34821" name="文本框 9"/>
          <p:cNvSpPr/>
          <p:nvPr/>
        </p:nvSpPr>
        <p:spPr>
          <a:xfrm>
            <a:off x="9396413" y="6192838"/>
            <a:ext cx="2163762"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sp>
        <p:nvSpPr>
          <p:cNvPr id="34822" name="TextBox 1"/>
          <p:cNvSpPr/>
          <p:nvPr/>
        </p:nvSpPr>
        <p:spPr>
          <a:xfrm>
            <a:off x="31750" y="46038"/>
            <a:ext cx="7545388" cy="646112"/>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安全性（</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safety</a:t>
            </a: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34823" name="文本框 9"/>
          <p:cNvSpPr txBox="1"/>
          <p:nvPr/>
        </p:nvSpPr>
        <p:spPr>
          <a:xfrm>
            <a:off x="103188" y="865188"/>
            <a:ext cx="11269662" cy="3599815"/>
          </a:xfrm>
          <a:prstGeom prst="rect">
            <a:avLst/>
          </a:prstGeom>
          <a:noFill/>
          <a:ln w="9525">
            <a:noFill/>
          </a:ln>
        </p:spPr>
        <p:txBody>
          <a:bodyPr anchor="t" anchorCtr="0">
            <a:spAutoFit/>
          </a:bodyPr>
          <a:p>
            <a:pPr marL="342900" indent="-342900" eaLnBrk="0" hangingPunct="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安全性是指产品不发生系统危险事件（</a:t>
            </a:r>
            <a:r>
              <a:rPr lang="en-US" altLang="zh-CN" sz="2000" dirty="0">
                <a:latin typeface="微软雅黑" panose="020B0503020204020204" pitchFamily="34" charset="-122"/>
                <a:ea typeface="微软雅黑" panose="020B0503020204020204" pitchFamily="34" charset="-122"/>
              </a:rPr>
              <a:t>Hazard Event</a:t>
            </a:r>
            <a:r>
              <a:rPr lang="zh-CN" altLang="en-US" sz="2000" dirty="0">
                <a:latin typeface="微软雅黑" panose="020B0503020204020204" pitchFamily="34" charset="-122"/>
                <a:ea typeface="微软雅黑" panose="020B0503020204020204" pitchFamily="34" charset="-122"/>
              </a:rPr>
              <a:t>，也称为事故）的能力</a:t>
            </a:r>
            <a:endParaRPr lang="en-US" altLang="zh-CN" sz="20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zh-CN" altLang="en-US" sz="1800" dirty="0">
                <a:latin typeface="微软雅黑" panose="020B0503020204020204" pitchFamily="34" charset="-122"/>
                <a:ea typeface="微软雅黑" panose="020B0503020204020204" pitchFamily="34" charset="-122"/>
              </a:rPr>
              <a:t>关注</a:t>
            </a:r>
            <a:r>
              <a:rPr lang="zh-CN" altLang="en-US" sz="1800" b="1" dirty="0">
                <a:solidFill>
                  <a:srgbClr val="FF0000"/>
                </a:solidFill>
                <a:latin typeface="微软雅黑" panose="020B0503020204020204" pitchFamily="34" charset="-122"/>
                <a:ea typeface="微软雅黑" panose="020B0503020204020204" pitchFamily="34" charset="-122"/>
              </a:rPr>
              <a:t>危险</a:t>
            </a:r>
            <a:r>
              <a:rPr lang="zh-CN" altLang="en-US" sz="1800" dirty="0">
                <a:latin typeface="微软雅黑" panose="020B0503020204020204" pitchFamily="34" charset="-122"/>
                <a:ea typeface="微软雅黑" panose="020B0503020204020204" pitchFamily="34" charset="-122"/>
              </a:rPr>
              <a:t>，例如铁路产品的危险包括：</a:t>
            </a:r>
            <a:endParaRPr lang="zh-CN" altLang="en-US" sz="1800" dirty="0">
              <a:latin typeface="微软雅黑" panose="020B0503020204020204" pitchFamily="34" charset="-122"/>
              <a:ea typeface="微软雅黑" panose="020B0503020204020204" pitchFamily="34" charset="-122"/>
            </a:endParaRPr>
          </a:p>
          <a:p>
            <a:pPr marL="1257300" lvl="2" indent="-342900" eaLnBrk="0" hangingPunct="0">
              <a:lnSpc>
                <a:spcPct val="150000"/>
              </a:lnSpc>
              <a:buClr>
                <a:srgbClr val="000000"/>
              </a:buClr>
              <a:buSzPct val="100000"/>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rPr>
              <a:t>违反政府法规</a:t>
            </a:r>
            <a:endParaRPr lang="en-US" altLang="zh-CN" sz="1800" dirty="0">
              <a:latin typeface="微软雅黑" panose="020B0503020204020204" pitchFamily="34" charset="-122"/>
              <a:ea typeface="微软雅黑" panose="020B0503020204020204" pitchFamily="34" charset="-122"/>
            </a:endParaRPr>
          </a:p>
          <a:p>
            <a:pPr marL="1257300" lvl="2" indent="-342900" eaLnBrk="0" hangingPunct="0">
              <a:lnSpc>
                <a:spcPct val="150000"/>
              </a:lnSpc>
              <a:buClr>
                <a:srgbClr val="000000"/>
              </a:buClr>
              <a:buSzPct val="100000"/>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rPr>
              <a:t>人员伤亡</a:t>
            </a:r>
            <a:endParaRPr lang="en-US" altLang="zh-CN" sz="1800" dirty="0">
              <a:latin typeface="微软雅黑" panose="020B0503020204020204" pitchFamily="34" charset="-122"/>
              <a:ea typeface="微软雅黑" panose="020B0503020204020204" pitchFamily="34" charset="-122"/>
            </a:endParaRPr>
          </a:p>
          <a:p>
            <a:pPr marL="1257300" lvl="2" indent="-342900" eaLnBrk="0" hangingPunct="0">
              <a:lnSpc>
                <a:spcPct val="150000"/>
              </a:lnSpc>
              <a:buClr>
                <a:srgbClr val="000000"/>
              </a:buClr>
              <a:buSzPct val="100000"/>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rPr>
              <a:t>重大财产损失</a:t>
            </a:r>
            <a:endParaRPr lang="en-US" altLang="zh-CN" sz="1800" dirty="0">
              <a:latin typeface="微软雅黑" panose="020B0503020204020204" pitchFamily="34" charset="-122"/>
              <a:ea typeface="微软雅黑" panose="020B0503020204020204" pitchFamily="34" charset="-122"/>
            </a:endParaRPr>
          </a:p>
          <a:p>
            <a:pPr marL="1257300" lvl="2" indent="-342900" eaLnBrk="0" hangingPunct="0">
              <a:lnSpc>
                <a:spcPct val="150000"/>
              </a:lnSpc>
              <a:buClr>
                <a:srgbClr val="000000"/>
              </a:buClr>
              <a:buSzPct val="100000"/>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rPr>
              <a:t>环境破坏</a:t>
            </a:r>
            <a:endParaRPr lang="zh-CN" altLang="en-US" sz="18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zh-CN" altLang="en-US" sz="1800" dirty="0">
                <a:latin typeface="微软雅黑" panose="020B0503020204020204" pitchFamily="34" charset="-122"/>
                <a:ea typeface="微软雅黑" panose="020B0503020204020204" pitchFamily="34" charset="-122"/>
              </a:rPr>
              <a:t>涉及到在各种环境条件和工作条件下，在运营、维护维修过程中发生的所有危险</a:t>
            </a:r>
            <a:endParaRPr lang="en-US" altLang="zh-CN" sz="1800" dirty="0">
              <a:latin typeface="微软雅黑" panose="020B0503020204020204" pitchFamily="34" charset="-122"/>
              <a:ea typeface="微软雅黑" panose="020B0503020204020204" pitchFamily="34" charset="-122"/>
            </a:endParaRPr>
          </a:p>
          <a:p>
            <a:pPr marL="800100" lvl="1" indent="-342900" eaLnBrk="0" hangingPunct="0">
              <a:lnSpc>
                <a:spcPct val="150000"/>
              </a:lnSpc>
              <a:buFont typeface="Wingdings" panose="05000000000000000000" charset="0"/>
              <a:buChar char="Ø"/>
            </a:pPr>
            <a:r>
              <a:rPr lang="zh-CN" altLang="en-US" sz="1800" b="1" dirty="0">
                <a:solidFill>
                  <a:srgbClr val="FF0000"/>
                </a:solidFill>
                <a:latin typeface="微软雅黑" panose="020B0503020204020204" pitchFamily="34" charset="-122"/>
                <a:ea typeface="微软雅黑" panose="020B0503020204020204" pitchFamily="34" charset="-122"/>
              </a:rPr>
              <a:t>系统故障</a:t>
            </a:r>
            <a:r>
              <a:rPr lang="zh-CN" altLang="en-US" sz="1800" dirty="0">
                <a:latin typeface="微软雅黑" panose="020B0503020204020204" pitchFamily="34" charset="-122"/>
                <a:ea typeface="微软雅黑" panose="020B0503020204020204" pitchFamily="34" charset="-122"/>
              </a:rPr>
              <a:t>是危险的主要来源，</a:t>
            </a:r>
            <a:r>
              <a:rPr lang="zh-CN" altLang="en-US" sz="1800" b="1" dirty="0">
                <a:solidFill>
                  <a:srgbClr val="FF0000"/>
                </a:solidFill>
                <a:latin typeface="微软雅黑" panose="020B0503020204020204" pitchFamily="34" charset="-122"/>
                <a:ea typeface="微软雅黑" panose="020B0503020204020204" pitchFamily="34" charset="-122"/>
              </a:rPr>
              <a:t>危险性故障</a:t>
            </a:r>
            <a:r>
              <a:rPr lang="zh-CN" altLang="en-US" sz="1800" dirty="0">
                <a:latin typeface="微软雅黑" panose="020B0503020204020204" pitchFamily="34" charset="-122"/>
                <a:ea typeface="微软雅黑" panose="020B0503020204020204" pitchFamily="34" charset="-122"/>
              </a:rPr>
              <a:t>是全部故障的子集</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993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39939"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39940"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39941"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pic>
        <p:nvPicPr>
          <p:cNvPr id="39942"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39943" name="TextBox 23"/>
          <p:cNvSpPr/>
          <p:nvPr/>
        </p:nvSpPr>
        <p:spPr>
          <a:xfrm>
            <a:off x="5483225" y="2625725"/>
            <a:ext cx="4149725" cy="680085"/>
          </a:xfrm>
          <a:prstGeom prst="rect">
            <a:avLst/>
          </a:prstGeom>
          <a:noFill/>
          <a:ln w="9525">
            <a:noFill/>
          </a:ln>
        </p:spPr>
        <p:txBody>
          <a:bodyPr wrap="none" lIns="64802" tIns="32401" rIns="64802" bIns="32401" anchor="t" anchorCtr="0">
            <a:spAutoFit/>
          </a:bodyPr>
          <a:p>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可靠性度量体系</a:t>
            </a:r>
            <a:endParaRPr lang="zh-CN" altLang="en-US" sz="4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4"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39945" name="Group 10"/>
          <p:cNvGrpSpPr>
            <a:grpSpLocks noChangeAspect="1"/>
          </p:cNvGrpSpPr>
          <p:nvPr/>
        </p:nvGrpSpPr>
        <p:grpSpPr>
          <a:xfrm>
            <a:off x="8520113" y="3613150"/>
            <a:ext cx="2052637" cy="406400"/>
            <a:chOff x="0" y="0"/>
            <a:chExt cx="2172097" cy="430362"/>
          </a:xfrm>
        </p:grpSpPr>
        <p:pic>
          <p:nvPicPr>
            <p:cNvPr id="39946"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39947"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39948"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39949"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39950"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4580"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4582"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质量属性</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2"/>
            </p:custDataLst>
          </p:nvPr>
        </p:nvGraphicFramePr>
        <p:xfrm>
          <a:off x="200025" y="1005205"/>
          <a:ext cx="11122660" cy="4825365"/>
        </p:xfrm>
        <a:graphic>
          <a:graphicData uri="http://schemas.openxmlformats.org/drawingml/2006/table">
            <a:tbl>
              <a:tblPr firstRow="1" bandRow="1">
                <a:tableStyleId>{5940675A-B579-460E-94D1-54222C63F5DA}</a:tableStyleId>
              </a:tblPr>
              <a:tblGrid>
                <a:gridCol w="1823085"/>
                <a:gridCol w="5405755"/>
                <a:gridCol w="3893820"/>
              </a:tblGrid>
              <a:tr h="336550">
                <a:tc>
                  <a:txBody>
                    <a:bodyPr/>
                    <a:p>
                      <a:pPr algn="ctr"/>
                      <a:r>
                        <a:rPr lang="zh-CN" altLang="en-US" sz="1600" b="1" dirty="0">
                          <a:solidFill>
                            <a:schemeClr val="bg1"/>
                          </a:solidFill>
                          <a:latin typeface="微软雅黑" panose="020B0503020204020204" pitchFamily="34" charset="-122"/>
                          <a:ea typeface="微软雅黑" panose="020B0503020204020204" pitchFamily="34" charset="-122"/>
                        </a:rPr>
                        <a:t>目标大类</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solidFill>
                      <a:srgbClr val="00B0F0"/>
                    </a:solidFill>
                  </a:tcPr>
                </a:tc>
                <a:tc>
                  <a:txBody>
                    <a:bodyPr/>
                    <a:p>
                      <a:pPr algn="ctr"/>
                      <a:r>
                        <a:rPr lang="zh-CN" altLang="en-US" sz="1600" b="1" dirty="0">
                          <a:solidFill>
                            <a:schemeClr val="bg1"/>
                          </a:solidFill>
                          <a:latin typeface="微软雅黑" panose="020B0503020204020204" pitchFamily="34" charset="-122"/>
                          <a:ea typeface="微软雅黑" panose="020B0503020204020204" pitchFamily="34" charset="-122"/>
                        </a:rPr>
                        <a:t>目标子类</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solidFill>
                      <a:srgbClr val="00B0F0"/>
                    </a:solidFill>
                  </a:tcPr>
                </a:tc>
                <a:tc>
                  <a:txBody>
                    <a:bodyPr/>
                    <a:p>
                      <a:pPr algn="ctr"/>
                      <a:r>
                        <a:rPr lang="zh-CN" altLang="en-US" sz="1600" b="1" dirty="0">
                          <a:solidFill>
                            <a:schemeClr val="bg1"/>
                          </a:solidFill>
                          <a:latin typeface="微软雅黑" panose="020B0503020204020204" pitchFamily="34" charset="-122"/>
                          <a:ea typeface="微软雅黑" panose="020B0503020204020204" pitchFamily="34" charset="-122"/>
                        </a:rPr>
                        <a:t>核心目标项</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solidFill>
                      <a:srgbClr val="00B0F0"/>
                    </a:solidFill>
                  </a:tcPr>
                </a:tc>
              </a:tr>
              <a:tr h="306070">
                <a:tc rowSpan="2">
                  <a:txBody>
                    <a:bodyPr/>
                    <a:p>
                      <a:pPr algn="l"/>
                      <a:r>
                        <a:rPr lang="zh-CN" altLang="en-US" sz="1600" b="1" dirty="0">
                          <a:latin typeface="微软雅黑" panose="020B0503020204020204" pitchFamily="34" charset="-122"/>
                          <a:ea typeface="微软雅黑" panose="020B0503020204020204" pitchFamily="34" charset="-122"/>
                        </a:rPr>
                        <a:t>业务</a:t>
                      </a:r>
                      <a:r>
                        <a:rPr lang="en-US" altLang="zh-CN" sz="1600" b="1" dirty="0">
                          <a:latin typeface="微软雅黑" panose="020B0503020204020204" pitchFamily="34" charset="-122"/>
                          <a:ea typeface="微软雅黑" panose="020B0503020204020204" pitchFamily="34" charset="-122"/>
                        </a:rPr>
                        <a:t>0</a:t>
                      </a:r>
                      <a:r>
                        <a:rPr lang="zh-CN" altLang="en-US" sz="1600" b="1" dirty="0">
                          <a:latin typeface="微软雅黑" panose="020B0503020204020204" pitchFamily="34" charset="-122"/>
                          <a:ea typeface="微软雅黑" panose="020B0503020204020204" pitchFamily="34" charset="-122"/>
                        </a:rPr>
                        <a:t>中断</a:t>
                      </a:r>
                      <a:endParaRPr lang="zh-CN" altLang="en-US" sz="1600" b="1" dirty="0">
                        <a:latin typeface="微软雅黑" panose="020B0503020204020204" pitchFamily="34" charset="-122"/>
                        <a:ea typeface="微软雅黑" panose="020B0503020204020204" pitchFamily="34" charset="-122"/>
                      </a:endParaRPr>
                    </a:p>
                  </a:txBody>
                  <a:tcPr anchor="ctr"/>
                </a:tc>
                <a:tc>
                  <a:txBody>
                    <a:bodyPr/>
                    <a:p>
                      <a:r>
                        <a:rPr lang="zh-CN" sz="1400" dirty="0">
                          <a:latin typeface="微软雅黑" panose="020B0503020204020204" pitchFamily="34" charset="-122"/>
                          <a:ea typeface="微软雅黑" panose="020B0503020204020204" pitchFamily="34" charset="-122"/>
                        </a:rPr>
                        <a:t>数据面业务</a:t>
                      </a:r>
                      <a:r>
                        <a:rPr lang="en-US" altLang="zh-CN" sz="14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中断</a:t>
                      </a:r>
                      <a:endParaRPr lang="zh-CN" altLang="en-US" sz="1400" dirty="0">
                        <a:latin typeface="微软雅黑" panose="020B0503020204020204" pitchFamily="34" charset="-122"/>
                        <a:ea typeface="微软雅黑" panose="020B0503020204020204" pitchFamily="34" charset="-122"/>
                      </a:endParaRPr>
                    </a:p>
                  </a:txBody>
                  <a:tcPr anchor="ctr"/>
                </a:tc>
                <a:tc>
                  <a:txBody>
                    <a:bodyPr/>
                    <a:p>
                      <a:r>
                        <a:rPr lang="zh-CN" altLang="en-US" sz="1400" dirty="0">
                          <a:latin typeface="微软雅黑" panose="020B0503020204020204" pitchFamily="34" charset="-122"/>
                          <a:ea typeface="微软雅黑" panose="020B0503020204020204" pitchFamily="34" charset="-122"/>
                        </a:rPr>
                        <a:t>单点故障不中断业务</a:t>
                      </a:r>
                      <a:endParaRPr lang="zh-CN" altLang="en-US" sz="1400" dirty="0">
                        <a:latin typeface="微软雅黑" panose="020B0503020204020204" pitchFamily="34" charset="-122"/>
                        <a:ea typeface="微软雅黑" panose="020B0503020204020204" pitchFamily="34" charset="-122"/>
                      </a:endParaRPr>
                    </a:p>
                  </a:txBody>
                  <a:tcPr anchor="ctr"/>
                </a:tc>
              </a:tr>
              <a:tr h="462915">
                <a:tc vMerge="1">
                  <a:tcPr/>
                </a:tc>
                <a:tc>
                  <a:txBody>
                    <a:bodyPr/>
                    <a:p>
                      <a:r>
                        <a:rPr lang="zh-CN" altLang="en-US" sz="1400" dirty="0">
                          <a:latin typeface="微软雅黑" panose="020B0503020204020204" pitchFamily="34" charset="-122"/>
                          <a:ea typeface="微软雅黑" panose="020B0503020204020204" pitchFamily="34" charset="-122"/>
                        </a:rPr>
                        <a:t>升级等运维操作</a:t>
                      </a:r>
                      <a:r>
                        <a:rPr lang="zh-CN" sz="1400" dirty="0">
                          <a:latin typeface="微软雅黑" panose="020B0503020204020204" pitchFamily="34" charset="-122"/>
                          <a:ea typeface="微软雅黑" panose="020B0503020204020204" pitchFamily="34" charset="-122"/>
                        </a:rPr>
                        <a:t>不导致业务中断</a:t>
                      </a:r>
                      <a:endParaRPr lang="zh-CN" sz="1400" dirty="0">
                        <a:latin typeface="微软雅黑" panose="020B0503020204020204" pitchFamily="34" charset="-122"/>
                        <a:ea typeface="微软雅黑" panose="020B0503020204020204" pitchFamily="34" charset="-122"/>
                      </a:endParaRPr>
                    </a:p>
                  </a:txBody>
                  <a:tcPr anchor="ctr"/>
                </a:tc>
                <a:tc>
                  <a:txBody>
                    <a:bodyPr/>
                    <a:p>
                      <a:r>
                        <a:rPr lang="zh-CN" altLang="en-US" sz="1400" dirty="0">
                          <a:latin typeface="微软雅黑" panose="020B0503020204020204" pitchFamily="34" charset="-122"/>
                          <a:ea typeface="微软雅黑" panose="020B0503020204020204" pitchFamily="34" charset="-122"/>
                        </a:rPr>
                        <a:t>升级不中断业务</a:t>
                      </a:r>
                      <a:endParaRPr lang="zh-CN" altLang="en-US" sz="1400" dirty="0">
                        <a:latin typeface="微软雅黑" panose="020B0503020204020204" pitchFamily="34" charset="-122"/>
                        <a:ea typeface="微软雅黑" panose="020B0503020204020204" pitchFamily="34" charset="-122"/>
                      </a:endParaRPr>
                    </a:p>
                  </a:txBody>
                  <a:tcPr anchor="ctr"/>
                </a:tc>
              </a:tr>
              <a:tr h="306070">
                <a:tc rowSpan="2">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sz="1600" b="1" dirty="0">
                          <a:latin typeface="微软雅黑" panose="020B0503020204020204" pitchFamily="34" charset="-122"/>
                          <a:ea typeface="微软雅黑" panose="020B0503020204020204" pitchFamily="34" charset="-122"/>
                        </a:rPr>
                        <a:t>数据</a:t>
                      </a:r>
                      <a:r>
                        <a:rPr lang="en-US" altLang="zh-CN" sz="1600" b="1" dirty="0">
                          <a:latin typeface="微软雅黑" panose="020B0503020204020204" pitchFamily="34" charset="-122"/>
                          <a:ea typeface="微软雅黑" panose="020B0503020204020204" pitchFamily="34" charset="-122"/>
                        </a:rPr>
                        <a:t>0</a:t>
                      </a:r>
                      <a:r>
                        <a:rPr lang="zh-CN" altLang="en-US" sz="1600" b="1" dirty="0">
                          <a:latin typeface="微软雅黑" panose="020B0503020204020204" pitchFamily="34" charset="-122"/>
                          <a:ea typeface="微软雅黑" panose="020B0503020204020204" pitchFamily="34" charset="-122"/>
                        </a:rPr>
                        <a:t>丢失</a:t>
                      </a:r>
                      <a:endParaRPr lang="zh-CN" altLang="en-US" sz="1600" b="1" dirty="0">
                        <a:latin typeface="微软雅黑" panose="020B0503020204020204" pitchFamily="34" charset="-122"/>
                        <a:ea typeface="微软雅黑" panose="020B0503020204020204" pitchFamily="34" charset="-122"/>
                      </a:endParaRPr>
                    </a:p>
                  </a:txBody>
                  <a:tcPr anchor="ctr"/>
                </a:tc>
                <a:tc>
                  <a:txBody>
                    <a:bodyPr/>
                    <a:p>
                      <a:r>
                        <a:rPr lang="zh-CN" altLang="en-US" sz="1400" dirty="0">
                          <a:latin typeface="微软雅黑" panose="020B0503020204020204" pitchFamily="34" charset="-122"/>
                          <a:ea typeface="微软雅黑" panose="020B0503020204020204" pitchFamily="34" charset="-122"/>
                        </a:rPr>
                        <a:t>系统配置数据</a:t>
                      </a:r>
                      <a:r>
                        <a:rPr lang="en-US" altLang="zh-CN" sz="14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丢失</a:t>
                      </a:r>
                      <a:endParaRPr lang="zh-CN" altLang="en-US" sz="1400" dirty="0">
                        <a:latin typeface="微软雅黑" panose="020B0503020204020204" pitchFamily="34" charset="-122"/>
                        <a:ea typeface="微软雅黑" panose="020B0503020204020204" pitchFamily="34" charset="-122"/>
                      </a:endParaRPr>
                    </a:p>
                  </a:txBody>
                  <a:tcPr anchor="ctr"/>
                </a:tc>
                <a:tc>
                  <a:txBody>
                    <a:bodyPr/>
                    <a:p>
                      <a:r>
                        <a:rPr lang="zh-CN" altLang="en-US" sz="1400" dirty="0">
                          <a:latin typeface="微软雅黑" panose="020B0503020204020204" pitchFamily="34" charset="-122"/>
                          <a:ea typeface="微软雅黑" panose="020B0503020204020204" pitchFamily="34" charset="-122"/>
                        </a:rPr>
                        <a:t>管理配置数据</a:t>
                      </a:r>
                      <a:r>
                        <a:rPr lang="zh-CN" sz="1400" dirty="0">
                          <a:latin typeface="微软雅黑" panose="020B0503020204020204" pitchFamily="34" charset="-122"/>
                          <a:ea typeface="微软雅黑" panose="020B0503020204020204" pitchFamily="34" charset="-122"/>
                        </a:rPr>
                        <a:t>备份恢复</a:t>
                      </a:r>
                      <a:endParaRPr lang="zh-CN" sz="1400" dirty="0">
                        <a:latin typeface="微软雅黑" panose="020B0503020204020204" pitchFamily="34" charset="-122"/>
                        <a:ea typeface="微软雅黑" panose="020B0503020204020204" pitchFamily="34" charset="-122"/>
                      </a:endParaRPr>
                    </a:p>
                  </a:txBody>
                  <a:tcPr anchor="ctr"/>
                </a:tc>
              </a:tr>
              <a:tr h="306070">
                <a:tc vMerge="1">
                  <a:tcPr/>
                </a:tc>
                <a:tc>
                  <a:txBody>
                    <a:bodyPr/>
                    <a:p>
                      <a:r>
                        <a:rPr lang="zh-CN" altLang="en-US" sz="1400" dirty="0">
                          <a:latin typeface="微软雅黑" panose="020B0503020204020204" pitchFamily="34" charset="-122"/>
                          <a:ea typeface="微软雅黑" panose="020B0503020204020204" pitchFamily="34" charset="-122"/>
                        </a:rPr>
                        <a:t>用户业务数据</a:t>
                      </a:r>
                      <a:r>
                        <a:rPr lang="en-US" altLang="zh-CN" sz="14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丢失</a:t>
                      </a:r>
                      <a:endParaRPr lang="zh-CN" altLang="en-US" sz="1400" dirty="0">
                        <a:latin typeface="微软雅黑" panose="020B0503020204020204" pitchFamily="34" charset="-122"/>
                        <a:ea typeface="微软雅黑" panose="020B0503020204020204" pitchFamily="34" charset="-122"/>
                      </a:endParaRPr>
                    </a:p>
                  </a:txBody>
                  <a:tcPr anchor="ctr"/>
                </a:tc>
                <a:tc>
                  <a:txBody>
                    <a:bodyPr/>
                    <a:p>
                      <a:r>
                        <a:rPr lang="zh-CN" altLang="en-US" sz="1400" dirty="0">
                          <a:latin typeface="微软雅黑" panose="020B0503020204020204" pitchFamily="34" charset="-122"/>
                          <a:ea typeface="微软雅黑" panose="020B0503020204020204" pitchFamily="34" charset="-122"/>
                          <a:sym typeface="+mn-ea"/>
                        </a:rPr>
                        <a:t>数据持久度“</a:t>
                      </a:r>
                      <a:r>
                        <a:rPr lang="en-US" altLang="zh-CN" sz="1400" dirty="0">
                          <a:latin typeface="微软雅黑" panose="020B0503020204020204" pitchFamily="34" charset="-122"/>
                          <a:ea typeface="微软雅黑" panose="020B0503020204020204" pitchFamily="34" charset="-122"/>
                          <a:sym typeface="+mn-ea"/>
                        </a:rPr>
                        <a:t>13</a:t>
                      </a:r>
                      <a:r>
                        <a:rPr lang="zh-CN" altLang="en-US" sz="1400" dirty="0">
                          <a:latin typeface="微软雅黑" panose="020B0503020204020204" pitchFamily="34" charset="-122"/>
                          <a:ea typeface="微软雅黑" panose="020B0503020204020204" pitchFamily="34" charset="-122"/>
                          <a:sym typeface="+mn-ea"/>
                        </a:rPr>
                        <a:t>个</a:t>
                      </a:r>
                      <a:r>
                        <a:rPr lang="en-US" altLang="zh-CN" sz="1400" dirty="0">
                          <a:latin typeface="微软雅黑" panose="020B0503020204020204" pitchFamily="34" charset="-122"/>
                          <a:ea typeface="微软雅黑" panose="020B0503020204020204" pitchFamily="34" charset="-122"/>
                          <a:sym typeface="+mn-ea"/>
                        </a:rPr>
                        <a:t>9</a:t>
                      </a:r>
                      <a:r>
                        <a:rPr lang="zh-CN" altLang="en-US" sz="1400" dirty="0">
                          <a:latin typeface="微软雅黑" panose="020B0503020204020204" pitchFamily="34" charset="-122"/>
                          <a:ea typeface="微软雅黑" panose="020B0503020204020204" pitchFamily="34" charset="-122"/>
                          <a:sym typeface="+mn-ea"/>
                        </a:rPr>
                        <a:t>”</a:t>
                      </a:r>
                      <a:endParaRPr lang="zh-CN" altLang="en-US" sz="1400" dirty="0">
                        <a:latin typeface="微软雅黑" panose="020B0503020204020204" pitchFamily="34" charset="-122"/>
                        <a:ea typeface="微软雅黑" panose="020B0503020204020204" pitchFamily="34" charset="-122"/>
                      </a:endParaRPr>
                    </a:p>
                  </a:txBody>
                  <a:tcPr anchor="ctr"/>
                </a:tc>
              </a:tr>
              <a:tr h="316865">
                <a:tc rowSpan="6">
                  <a:txBody>
                    <a:bodyPr/>
                    <a:p>
                      <a:pPr algn="l"/>
                      <a:r>
                        <a:rPr lang="zh-CN" altLang="en-US" sz="1600" b="1" dirty="0">
                          <a:latin typeface="微软雅黑" panose="020B0503020204020204" pitchFamily="34" charset="-122"/>
                          <a:ea typeface="微软雅黑" panose="020B0503020204020204" pitchFamily="34" charset="-122"/>
                        </a:rPr>
                        <a:t>故障秒级检测自愈</a:t>
                      </a:r>
                      <a:endParaRPr lang="zh-CN" altLang="en-US" sz="1600" b="1" dirty="0">
                        <a:latin typeface="微软雅黑" panose="020B0503020204020204" pitchFamily="34" charset="-122"/>
                        <a:ea typeface="微软雅黑" panose="020B0503020204020204" pitchFamily="34" charset="-122"/>
                      </a:endParaRPr>
                    </a:p>
                  </a:txBody>
                  <a:tcPr anchor="ctr"/>
                </a:tc>
                <a:tc rowSpan="4">
                  <a:txBody>
                    <a:bodyPr/>
                    <a:p>
                      <a:r>
                        <a:rPr lang="en-US" altLang="zh-CN" sz="1400" dirty="0">
                          <a:latin typeface="微软雅黑" panose="020B0503020204020204" pitchFamily="34" charset="-122"/>
                          <a:ea typeface="微软雅黑" panose="020B0503020204020204" pitchFamily="34" charset="-122"/>
                        </a:rPr>
                        <a:t>0.2~10</a:t>
                      </a:r>
                      <a:r>
                        <a:rPr lang="zh-CN" altLang="en-US" sz="1400" dirty="0">
                          <a:latin typeface="微软雅黑" panose="020B0503020204020204" pitchFamily="34" charset="-122"/>
                          <a:ea typeface="微软雅黑" panose="020B0503020204020204" pitchFamily="34" charset="-122"/>
                        </a:rPr>
                        <a:t>秒内故障检测并自愈</a:t>
                      </a:r>
                      <a:endParaRPr lang="zh-CN" altLang="en-US" sz="1400" dirty="0">
                        <a:latin typeface="微软雅黑" panose="020B0503020204020204" pitchFamily="34" charset="-122"/>
                        <a:ea typeface="微软雅黑" panose="020B0503020204020204" pitchFamily="34" charset="-122"/>
                      </a:endParaRPr>
                    </a:p>
                  </a:txBody>
                  <a:tcPr anchor="ctr"/>
                </a:tc>
                <a:tc>
                  <a:txBody>
                    <a:bodyPr/>
                    <a:p>
                      <a:r>
                        <a:rPr lang="zh-CN" altLang="en-US" sz="1400" dirty="0">
                          <a:latin typeface="微软雅黑" panose="020B0503020204020204" pitchFamily="34" charset="-122"/>
                          <a:ea typeface="微软雅黑" panose="020B0503020204020204" pitchFamily="34" charset="-122"/>
                        </a:rPr>
                        <a:t>虚拟机故障秒级检测自愈</a:t>
                      </a:r>
                      <a:endParaRPr lang="en-US" altLang="zh-CN" sz="1400" dirty="0">
                        <a:latin typeface="微软雅黑" panose="020B0503020204020204" pitchFamily="34" charset="-122"/>
                        <a:ea typeface="微软雅黑" panose="020B0503020204020204" pitchFamily="34" charset="-122"/>
                      </a:endParaRPr>
                    </a:p>
                  </a:txBody>
                  <a:tcPr anchor="ctr"/>
                </a:tc>
              </a:tr>
              <a:tr h="316865">
                <a:tc vMerge="1">
                  <a:tcPr/>
                </a:tc>
                <a:tc vMerge="1">
                  <a:tcPr/>
                </a:tc>
                <a:tc>
                  <a:txBody>
                    <a:bodyPr/>
                    <a:p>
                      <a:r>
                        <a:rPr lang="zh-CN" altLang="en-US" sz="1400" dirty="0">
                          <a:latin typeface="微软雅黑" panose="020B0503020204020204" pitchFamily="34" charset="-122"/>
                          <a:ea typeface="微软雅黑" panose="020B0503020204020204" pitchFamily="34" charset="-122"/>
                        </a:rPr>
                        <a:t>网络故障</a:t>
                      </a:r>
                      <a:r>
                        <a:rPr lang="zh-CN" altLang="en-US" sz="1400" dirty="0">
                          <a:latin typeface="微软雅黑" panose="020B0503020204020204" pitchFamily="34" charset="-122"/>
                          <a:ea typeface="微软雅黑" panose="020B0503020204020204" pitchFamily="34" charset="-122"/>
                          <a:sym typeface="+mn-ea"/>
                        </a:rPr>
                        <a:t>秒级检测自愈</a:t>
                      </a:r>
                      <a:endParaRPr lang="zh-CN" altLang="en-US" sz="1400" dirty="0">
                        <a:latin typeface="微软雅黑" panose="020B0503020204020204" pitchFamily="34" charset="-122"/>
                        <a:ea typeface="微软雅黑" panose="020B0503020204020204" pitchFamily="34" charset="-122"/>
                        <a:sym typeface="+mn-ea"/>
                      </a:endParaRPr>
                    </a:p>
                  </a:txBody>
                  <a:tcPr anchor="ctr"/>
                </a:tc>
              </a:tr>
              <a:tr h="317500">
                <a:tc vMerge="1">
                  <a:tcPr/>
                </a:tc>
                <a:tc vMerge="1">
                  <a:tcPr/>
                </a:tc>
                <a:tc>
                  <a:txBody>
                    <a:bodyPr/>
                    <a:p>
                      <a:r>
                        <a:rPr lang="zh-CN" altLang="en-US" sz="1400" dirty="0">
                          <a:latin typeface="微软雅黑" panose="020B0503020204020204" pitchFamily="34" charset="-122"/>
                          <a:ea typeface="微软雅黑" panose="020B0503020204020204" pitchFamily="34" charset="-122"/>
                        </a:rPr>
                        <a:t>主机故障</a:t>
                      </a:r>
                      <a:r>
                        <a:rPr lang="zh-CN" altLang="en-US" sz="1400" dirty="0">
                          <a:latin typeface="微软雅黑" panose="020B0503020204020204" pitchFamily="34" charset="-122"/>
                          <a:ea typeface="微软雅黑" panose="020B0503020204020204" pitchFamily="34" charset="-122"/>
                          <a:sym typeface="+mn-ea"/>
                        </a:rPr>
                        <a:t>秒级检测自愈</a:t>
                      </a:r>
                      <a:endParaRPr lang="zh-CN" altLang="en-US" sz="1400" dirty="0">
                        <a:latin typeface="微软雅黑" panose="020B0503020204020204" pitchFamily="34" charset="-122"/>
                        <a:ea typeface="微软雅黑" panose="020B0503020204020204" pitchFamily="34" charset="-122"/>
                      </a:endParaRPr>
                    </a:p>
                  </a:txBody>
                  <a:tcPr anchor="ctr"/>
                </a:tc>
              </a:tr>
              <a:tr h="306070">
                <a:tc vMerge="1">
                  <a:tcPr/>
                </a:tc>
                <a:tc vMerge="1">
                  <a:tcPr/>
                </a:tc>
                <a:tc>
                  <a:txBody>
                    <a:bodyPr/>
                    <a:p>
                      <a:r>
                        <a:rPr lang="zh-CN" altLang="en-US" sz="1400" dirty="0">
                          <a:latin typeface="微软雅黑" panose="020B0503020204020204" pitchFamily="34" charset="-122"/>
                          <a:ea typeface="微软雅黑" panose="020B0503020204020204" pitchFamily="34" charset="-122"/>
                        </a:rPr>
                        <a:t>主备</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集群秒级倒换</a:t>
                      </a:r>
                      <a:endParaRPr lang="zh-CN" altLang="en-US" sz="1400" dirty="0">
                        <a:latin typeface="微软雅黑" panose="020B0503020204020204" pitchFamily="34" charset="-122"/>
                        <a:ea typeface="微软雅黑" panose="020B0503020204020204" pitchFamily="34" charset="-122"/>
                      </a:endParaRPr>
                    </a:p>
                  </a:txBody>
                  <a:tcPr anchor="ctr"/>
                </a:tc>
              </a:tr>
              <a:tr h="462915">
                <a:tc vMerge="1">
                  <a:tcPr/>
                </a:tc>
                <a:tc>
                  <a:txBody>
                    <a:bodyPr/>
                    <a:p>
                      <a:r>
                        <a:rPr lang="zh-CN" altLang="en-US" sz="1400" dirty="0">
                          <a:latin typeface="微软雅黑" panose="020B0503020204020204" pitchFamily="34" charset="-122"/>
                          <a:ea typeface="微软雅黑" panose="020B0503020204020204" pitchFamily="34" charset="-122"/>
                        </a:rPr>
                        <a:t>故障自动检测率</a:t>
                      </a:r>
                      <a:endParaRPr lang="zh-CN" altLang="en-US" sz="1400" dirty="0">
                        <a:latin typeface="微软雅黑" panose="020B0503020204020204" pitchFamily="34" charset="-122"/>
                        <a:ea typeface="微软雅黑" panose="020B0503020204020204" pitchFamily="34" charset="-122"/>
                      </a:endParaRPr>
                    </a:p>
                  </a:txBody>
                  <a:tcPr anchor="ct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故障自动检测定位，定位到</a:t>
                      </a:r>
                      <a:r>
                        <a:rPr lang="en-US" altLang="zh-CN" sz="1400" dirty="0">
                          <a:latin typeface="微软雅黑" panose="020B0503020204020204" pitchFamily="34" charset="-122"/>
                          <a:ea typeface="微软雅黑" panose="020B0503020204020204" pitchFamily="34" charset="-122"/>
                        </a:rPr>
                        <a:t>FRU</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FMU</a:t>
                      </a:r>
                      <a:endParaRPr lang="zh-CN" altLang="en-US" sz="1400" dirty="0">
                        <a:latin typeface="微软雅黑" panose="020B0503020204020204" pitchFamily="34" charset="-122"/>
                        <a:ea typeface="微软雅黑" panose="020B0503020204020204" pitchFamily="34" charset="-122"/>
                      </a:endParaRPr>
                    </a:p>
                  </a:txBody>
                  <a:tcPr anchor="ctr"/>
                </a:tc>
              </a:tr>
              <a:tr h="462915">
                <a:tc vMerge="1">
                  <a:tcPr anchor="ctr"/>
                </a:tc>
                <a:tc>
                  <a:txBody>
                    <a:bodyPr/>
                    <a:p>
                      <a:r>
                        <a:rPr lang="zh-CN" altLang="en-US" sz="1400" dirty="0">
                          <a:latin typeface="微软雅黑" panose="020B0503020204020204" pitchFamily="34" charset="-122"/>
                          <a:ea typeface="微软雅黑" panose="020B0503020204020204" pitchFamily="34" charset="-122"/>
                        </a:rPr>
                        <a:t>故障自动恢复率</a:t>
                      </a:r>
                      <a:endParaRPr lang="zh-CN" altLang="en-US" sz="1400" dirty="0">
                        <a:latin typeface="微软雅黑" panose="020B0503020204020204" pitchFamily="34" charset="-122"/>
                        <a:ea typeface="微软雅黑" panose="020B0503020204020204" pitchFamily="34" charset="-122"/>
                      </a:endParaRPr>
                    </a:p>
                  </a:txBody>
                  <a:tcPr anchor="ct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故障自动恢复率（不中断业务）</a:t>
                      </a:r>
                      <a:endParaRPr lang="zh-CN" altLang="en-US" sz="1400" dirty="0">
                        <a:latin typeface="微软雅黑" panose="020B0503020204020204" pitchFamily="34" charset="-122"/>
                        <a:ea typeface="微软雅黑" panose="020B0503020204020204" pitchFamily="34" charset="-122"/>
                      </a:endParaRPr>
                    </a:p>
                  </a:txBody>
                  <a:tcPr anchor="ctr"/>
                </a:tc>
              </a:tr>
              <a:tr h="462280">
                <a:tc>
                  <a:txBody>
                    <a:bodyPr/>
                    <a:p>
                      <a:pPr algn="l"/>
                      <a:r>
                        <a:rPr lang="zh-CN" altLang="en-US" sz="1600" b="1" dirty="0">
                          <a:latin typeface="微软雅黑" panose="020B0503020204020204" pitchFamily="34" charset="-122"/>
                          <a:ea typeface="微软雅黑" panose="020B0503020204020204" pitchFamily="34" charset="-122"/>
                        </a:rPr>
                        <a:t>事故分钟级恢复</a:t>
                      </a:r>
                      <a:endParaRPr lang="zh-CN" altLang="en-US" sz="1600" b="1" dirty="0">
                        <a:latin typeface="微软雅黑" panose="020B0503020204020204" pitchFamily="34" charset="-122"/>
                        <a:ea typeface="微软雅黑" panose="020B0503020204020204" pitchFamily="34" charset="-122"/>
                      </a:endParaRPr>
                    </a:p>
                  </a:txBody>
                  <a:tcPr anchor="ctr"/>
                </a:tc>
                <a:tc>
                  <a:txBody>
                    <a:bodyPr/>
                    <a:p>
                      <a:r>
                        <a:rPr lang="en-US" altLang="zh-CN" sz="1400" dirty="0">
                          <a:latin typeface="微软雅黑" panose="020B0503020204020204" pitchFamily="34" charset="-122"/>
                          <a:ea typeface="微软雅黑" panose="020B0503020204020204" pitchFamily="34" charset="-122"/>
                        </a:rPr>
                        <a:t>90%</a:t>
                      </a:r>
                      <a:r>
                        <a:rPr lang="zh-CN" altLang="en-US" sz="1400" dirty="0">
                          <a:latin typeface="微软雅黑" panose="020B0503020204020204" pitchFamily="34" charset="-122"/>
                          <a:ea typeface="微软雅黑" panose="020B0503020204020204" pitchFamily="34" charset="-122"/>
                        </a:rPr>
                        <a:t>事故分钟级恢复，</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秒</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分钟故障定位到</a:t>
                      </a:r>
                      <a:r>
                        <a:rPr lang="en-US" altLang="zh-CN" sz="1400" dirty="0">
                          <a:latin typeface="微软雅黑" panose="020B0503020204020204" pitchFamily="34" charset="-122"/>
                          <a:ea typeface="微软雅黑" panose="020B0503020204020204" pitchFamily="34" charset="-122"/>
                        </a:rPr>
                        <a:t>FRU/FMU;</a:t>
                      </a:r>
                      <a:endParaRPr lang="zh-CN" altLang="en-US" sz="1400" dirty="0">
                        <a:latin typeface="微软雅黑" panose="020B0503020204020204" pitchFamily="34" charset="-122"/>
                        <a:ea typeface="微软雅黑" panose="020B0503020204020204" pitchFamily="34" charset="-122"/>
                      </a:endParaRPr>
                    </a:p>
                  </a:txBody>
                  <a:tcPr anchor="ct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90%</a:t>
                      </a:r>
                      <a:r>
                        <a:rPr lang="zh-CN" altLang="en-US" sz="1400" dirty="0">
                          <a:latin typeface="微软雅黑" panose="020B0503020204020204" pitchFamily="34" charset="-122"/>
                          <a:ea typeface="微软雅黑" panose="020B0503020204020204" pitchFamily="34" charset="-122"/>
                        </a:rPr>
                        <a:t>事故分钟级恢复，最长不超过</a:t>
                      </a:r>
                      <a:r>
                        <a:rPr lang="en-US" altLang="zh-CN" sz="1400" dirty="0">
                          <a:latin typeface="微软雅黑" panose="020B0503020204020204" pitchFamily="34" charset="-122"/>
                          <a:ea typeface="微软雅黑" panose="020B0503020204020204" pitchFamily="34" charset="-122"/>
                        </a:rPr>
                        <a:t>30</a:t>
                      </a:r>
                      <a:r>
                        <a:rPr lang="zh-CN" altLang="en-US" sz="1400" dirty="0">
                          <a:latin typeface="微软雅黑" panose="020B0503020204020204" pitchFamily="34" charset="-122"/>
                          <a:ea typeface="微软雅黑" panose="020B0503020204020204" pitchFamily="34" charset="-122"/>
                        </a:rPr>
                        <a:t>分钟</a:t>
                      </a:r>
                      <a:endParaRPr lang="zh-CN" altLang="en-US" sz="1400" dirty="0">
                        <a:latin typeface="微软雅黑" panose="020B0503020204020204" pitchFamily="34" charset="-122"/>
                        <a:ea typeface="微软雅黑" panose="020B0503020204020204" pitchFamily="34" charset="-122"/>
                      </a:endParaRPr>
                    </a:p>
                  </a:txBody>
                  <a:tcPr anchor="ctr"/>
                </a:tc>
              </a:tr>
              <a:tr h="462280">
                <a:tc>
                  <a:txBody>
                    <a:bodyPr/>
                    <a:p>
                      <a:pPr algn="l"/>
                      <a:r>
                        <a:rPr lang="zh-CN" altLang="en-US" sz="1600" b="1" dirty="0">
                          <a:latin typeface="微软雅黑" panose="020B0503020204020204" pitchFamily="34" charset="-122"/>
                          <a:ea typeface="微软雅黑" panose="020B0503020204020204" pitchFamily="34" charset="-122"/>
                        </a:rPr>
                        <a:t>抗</a:t>
                      </a:r>
                      <a:r>
                        <a:rPr lang="en-US" altLang="zh-CN" sz="1600" b="1" dirty="0">
                          <a:latin typeface="微软雅黑" panose="020B0503020204020204" pitchFamily="34" charset="-122"/>
                          <a:ea typeface="微软雅黑" panose="020B0503020204020204" pitchFamily="34" charset="-122"/>
                        </a:rPr>
                        <a:t>100</a:t>
                      </a:r>
                      <a:r>
                        <a:rPr lang="zh-CN" altLang="en-US" sz="1600" b="1" dirty="0">
                          <a:latin typeface="微软雅黑" panose="020B0503020204020204" pitchFamily="34" charset="-122"/>
                          <a:ea typeface="微软雅黑" panose="020B0503020204020204" pitchFamily="34" charset="-122"/>
                        </a:rPr>
                        <a:t>倍过载</a:t>
                      </a:r>
                      <a:endParaRPr lang="zh-CN" altLang="en-US" sz="1600" b="1" dirty="0">
                        <a:latin typeface="微软雅黑" panose="020B0503020204020204" pitchFamily="34" charset="-122"/>
                        <a:ea typeface="微软雅黑" panose="020B0503020204020204" pitchFamily="34" charset="-122"/>
                      </a:endParaRPr>
                    </a:p>
                  </a:txBody>
                  <a:tcPr anchor="ctr"/>
                </a:tc>
                <a:tc>
                  <a:txBody>
                    <a:bodyPr/>
                    <a:p>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秒</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分钟适应</a:t>
                      </a: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倍突发流量能保持规格的</a:t>
                      </a:r>
                      <a:r>
                        <a:rPr lang="en-US" altLang="zh-CN" sz="1400" dirty="0">
                          <a:latin typeface="微软雅黑" panose="020B0503020204020204" pitchFamily="34" charset="-122"/>
                          <a:ea typeface="微软雅黑" panose="020B0503020204020204" pitchFamily="34" charset="-122"/>
                        </a:rPr>
                        <a:t>90%</a:t>
                      </a:r>
                      <a:r>
                        <a:rPr lang="zh-CN" altLang="en-US" sz="1400" dirty="0">
                          <a:latin typeface="微软雅黑" panose="020B0503020204020204" pitchFamily="34" charset="-122"/>
                          <a:ea typeface="微软雅黑" panose="020B0503020204020204" pitchFamily="34" charset="-122"/>
                        </a:rPr>
                        <a:t>业务处理能力</a:t>
                      </a:r>
                      <a:endParaRPr lang="zh-CN" altLang="en-US" sz="1400" dirty="0">
                        <a:latin typeface="微软雅黑" panose="020B0503020204020204" pitchFamily="34" charset="-122"/>
                        <a:ea typeface="微软雅黑" panose="020B0503020204020204" pitchFamily="34" charset="-122"/>
                      </a:endParaRPr>
                    </a:p>
                  </a:txBody>
                  <a:tcPr anchor="ctr"/>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百倍负载不宕机</a:t>
                      </a:r>
                      <a:endParaRPr lang="zh-CN" altLang="en-US" sz="1400" dirty="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4580"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4582"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质量属性</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2720" y="585470"/>
            <a:ext cx="10845800" cy="5262245"/>
          </a:xfrm>
          <a:prstGeom prst="rect">
            <a:avLst/>
          </a:prstGeom>
          <a:noFill/>
        </p:spPr>
        <p:txBody>
          <a:bodyPr wrap="square" rtlCol="0" anchor="t">
            <a:spAutoFit/>
          </a:bodyPr>
          <a:p>
            <a:pPr marL="285750" indent="-285750">
              <a:lnSpc>
                <a:spcPct val="200000"/>
              </a:lnSpc>
              <a:buFont typeface="Wingdings" panose="05000000000000000000" charset="0"/>
              <a:buChar char="p"/>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业务</a:t>
            </a:r>
            <a:r>
              <a:rPr lang="zh-CN" altLang="en-US" sz="18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零</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中断：</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指的是从系统架构设计的角度来看，主要包含两个方面的设计原则</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在架构上各个</a:t>
            </a:r>
            <a:r>
              <a:rPr lang="zh-CN" altLang="en-US" sz="14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点、线、面</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都是有冗余的(冗余方式：主备、主主、主从等等；冗余粒度：服务级、主机级、网络级、机柜级、站点级等等），不存在单点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对于升级（包含系统内各个组件的升级：OS，驱动，业务应用等等）等计划性运维活动不造成业务中断（例如热升级、无损升级等等）</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200000"/>
              </a:lnSpc>
              <a:buClrTx/>
              <a:buSzTx/>
              <a:buFont typeface="Wingdings" panose="05000000000000000000" charset="0"/>
              <a:buChar char="p"/>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18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零</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丢失：</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指的是从系统架构设计的角度来看，</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主要包含三个方面的影响因素</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200000"/>
              </a:lnSpc>
              <a:buClrTx/>
              <a:buSzTx/>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冗余副本的设置：副本数的多少，副本的安全等级：盘级、服务器级、机柜级</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200000"/>
              </a:lnSpc>
              <a:buClrTx/>
              <a:buSzTx/>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存储介质的失效率</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200000"/>
              </a:lnSpc>
              <a:buClrTx/>
              <a:buSzTx/>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数据修复</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重建时间（修复的及时性，修复速度）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algn="l">
              <a:lnSpc>
                <a:spcPct val="200000"/>
              </a:lnSpc>
              <a:buClrTx/>
              <a:buSzTx/>
              <a:buFont typeface="Wingdings" panose="05000000000000000000" charset="0"/>
              <a:buChar char="p"/>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抗</a:t>
            </a:r>
            <a:r>
              <a:rPr lang="zh-CN" altLang="en-US" sz="18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rPr>
              <a:t>百倍</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过载：</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指的是在系统的流量大于系统最大承载能力之后不会导致系统被大流量压死（全部中断）而主动进行流量控制的机制（保证一定的业务成功率），至少做到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倍。</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0" y="0"/>
            <a:ext cx="11539855" cy="64973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4580"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4582"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质量属性</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2720" y="585470"/>
            <a:ext cx="11167745" cy="4384675"/>
          </a:xfrm>
          <a:prstGeom prst="rect">
            <a:avLst/>
          </a:prstGeom>
          <a:noFill/>
        </p:spPr>
        <p:txBody>
          <a:bodyPr wrap="square" rtlCol="0" anchor="t">
            <a:spAutoFit/>
          </a:bodyPr>
          <a:p>
            <a:pPr marL="285750" indent="-285750">
              <a:lnSpc>
                <a:spcPct val="150000"/>
              </a:lnSpc>
              <a:buFont typeface="Wingdings" panose="05000000000000000000" charset="0"/>
              <a:buChar char="p"/>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故障</a:t>
            </a:r>
            <a:r>
              <a:rPr lang="zh-CN" altLang="en-US" sz="18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秒级</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检测与自愈：</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这包含如下几个方面的定义</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Wingdings" panose="05000000000000000000" charset="0"/>
              <a:buChar char="Ø"/>
            </a:pPr>
            <a:r>
              <a:rPr lang="zh-CN" altLang="en-US" sz="14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故障检测时间：</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一个故障从发生（故障发生了，业务可能受到影响了）到系统可以感知（系统判断故障发生了）到所花费的时长，这个指标是按照某个/类故障进行定义，比如进程挂死的故障检测时长小于6秒</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Wingdings" panose="05000000000000000000" charset="0"/>
              <a:buChar char="Ø"/>
            </a:pPr>
            <a:r>
              <a:rPr lang="zh-CN" altLang="en-US" sz="14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故障自动恢复时间：</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个故障从系统感知（系统判断故障发生了）到业务恢复（故障本身消失或者继续，但是通过容错机制让业务恢复到故障前的状态）所花费的时长，这个指标是按照某个/类故障进行定义。比如进程挂死能够在5秒内恢复（这个恢复时间包含停止进程加上启动进程的时间）</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故障检测时间+故障恢复时间 = 故障引起的业务中断时间，这二者之和越小越好。为了降低业务中断时间，可以改进其中一个或两个都改进</a:t>
            </a:r>
            <a:endParaRPr lang="zh-CN" altLang="en-US" sz="1400" b="1" i="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Wingdings" panose="05000000000000000000" charset="0"/>
              <a:buChar char="Ø"/>
            </a:pPr>
            <a:r>
              <a:rPr lang="zh-CN" altLang="en-US" sz="14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故障检测/定位率：</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指的是系统内有多少比例的故障能够被自动检测定位，能够检测定位的标准是 1）硬件定位到FRU（具体槽位的硬盘、内存等等），软件定位到FMU（可管理单元，例如进程，文件等） 2）需要人工处理的上报告警，无需人工处理的记录日志并触发恢复措施</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Wingdings" panose="05000000000000000000" charset="0"/>
              <a:buChar char="Ø"/>
            </a:pPr>
            <a:r>
              <a:rPr lang="zh-CN" altLang="en-US" sz="14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故障自动恢复率：</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指的是系统内有多少比例的故障能够被自动恢复，能够自动恢复的标准是 ：无需人工干预，通过自动的例如重试，重启，切换，修复，重建，备份恢复，隔离等等手段保障承载的业务不中断。例如发生单个网口丢包，将丢包的网口自动隔离，将流量自动切换到另一个冗余网口。</a:t>
            </a:r>
            <a:endPar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4580"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4582"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质量属性</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2720" y="585470"/>
            <a:ext cx="10845800" cy="4399915"/>
          </a:xfrm>
          <a:prstGeom prst="rect">
            <a:avLst/>
          </a:prstGeom>
          <a:noFill/>
        </p:spPr>
        <p:txBody>
          <a:bodyPr wrap="square" rtlCol="0" anchor="t">
            <a:spAutoFit/>
          </a:bodyPr>
          <a:p>
            <a:pPr marL="285750" indent="-285750" algn="l">
              <a:lnSpc>
                <a:spcPct val="200000"/>
              </a:lnSpc>
              <a:buClrTx/>
              <a:buSzTx/>
              <a:buFont typeface="Wingdings" panose="05000000000000000000" charset="0"/>
              <a:buChar char="p"/>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事故</a:t>
            </a:r>
            <a:r>
              <a:rPr lang="zh-CN" altLang="en-US" sz="18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分钟级</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恢复：</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指的是发生了不可自动恢复的故障造成了业务中断或者数据丢失后，人工介入进行恢复（从恢复开始开始到业务恢复到之前状态的持续时长），</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200000"/>
              </a:lnSpc>
              <a:buClrTx/>
              <a:buSzTx/>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可以按照不同的故障类型进行目标定义，比如系统配置数据丢失类的恢复小于30分钟；</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200000"/>
              </a:lnSpc>
              <a:buClrTx/>
              <a:buSzTx/>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可以按照场景比例进行定义，比如90%的事故场景在30分钟内进行恢复，不过按照这种方式进行定义的时候，需要给出所有的需要人工介入恢复的场景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buClrTx/>
              <a:buSzTx/>
              <a:buFont typeface="Wingdings" panose="05000000000000000000" charset="0"/>
            </a:pP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业务可用度的指标主要是通过业务零中断、故障秒级检测与自愈、事故分钟级恢复来进行承载的，因此当我们在业务上定义了可用度之后，就需要将目标分解下来，分解为在架构设计上需要增加/增强哪些冗余机制，计划性活动中断业务时间缩短目标，故障检测和恢复时间的缩短目标，故障检测定位率的提升目标，故障自动恢复率的提升目标、事故人工恢复时间的缩短目标等等</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578"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4580"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4582"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运行指标</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-MTBF</a:t>
            </a:r>
            <a:endPar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72720" y="974725"/>
            <a:ext cx="11103610" cy="3692525"/>
          </a:xfrm>
          <a:prstGeom prst="rect">
            <a:avLst/>
          </a:prstGeom>
          <a:noFill/>
        </p:spPr>
        <p:txBody>
          <a:bodyPr wrap="square">
            <a:spAutoFit/>
          </a:bodyPr>
          <a:lstStyle/>
          <a:p>
            <a:pPr marL="342900" marR="0" indent="-342900" defTabSz="914400" eaLnBrk="0" hangingPunct="0">
              <a:lnSpc>
                <a:spcPct val="150000"/>
              </a:lnSpc>
              <a:buClrTx/>
              <a:buSzTx/>
              <a:buFont typeface="Wingdings" panose="05000000000000000000" pitchFamily="2" charset="2"/>
              <a:buChar char="p"/>
              <a:defRPr/>
            </a:pP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rPr>
              <a:t>平均失效间隔时间：</a:t>
            </a:r>
            <a:r>
              <a:rPr kumimoji="0" lang="en-US" altLang="zh-CN" sz="2000" b="1"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rPr>
              <a:t>MTBF</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rPr>
              <a:t>（</a:t>
            </a:r>
            <a:r>
              <a:rPr kumimoji="0" lang="en-US" altLang="zh-CN" sz="2000" b="1"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rPr>
              <a:t>Mean Time Between Failure</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rPr>
              <a:t>）</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rPr>
              <a:t>。是指相邻两次失效之间的平均工作时间，它仅适用于可维修产品，值</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rPr>
              <a:t>越大则产品的可靠性越高，其计算公式为</a:t>
            </a:r>
            <a:endParaRPr kumimoji="0" lang="zh-CN" altLang="en-US"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R="0" defTabSz="914400" eaLnBrk="0" hangingPunct="0">
              <a:lnSpc>
                <a:spcPct val="150000"/>
              </a:lnSpc>
              <a:buClrTx/>
              <a:buSzTx/>
              <a:buFontTx/>
              <a:buNone/>
              <a:defRPr/>
            </a:pPr>
            <a:r>
              <a:rPr kumimoji="0" lang="zh-CN" altLang="en-US"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rPr>
              <a:t>例如：一台电机在工作</a:t>
            </a:r>
            <a:r>
              <a:rPr kumimoji="0" lang="en-US" altLang="zh-CN"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rPr>
              <a:t>45000</a:t>
            </a:r>
            <a:r>
              <a:rPr kumimoji="0" lang="zh-CN" altLang="en-US"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rPr>
              <a:t>小时内发生了</a:t>
            </a:r>
            <a:r>
              <a:rPr kumimoji="0" lang="en-US" altLang="zh-CN"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rPr>
              <a:t>6</a:t>
            </a:r>
            <a:r>
              <a:rPr kumimoji="0" lang="zh-CN" altLang="en-US"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rPr>
              <a:t>次故障并修复，那么其</a:t>
            </a:r>
            <a:r>
              <a:rPr kumimoji="0" lang="en-US" altLang="zh-CN"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rPr>
              <a:t>MTBF</a:t>
            </a:r>
            <a:r>
              <a:rPr kumimoji="0" lang="zh-CN" altLang="en-US"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rPr>
              <a:t>为</a:t>
            </a:r>
            <a:endParaRPr kumimoji="0" lang="zh-CN" altLang="en-US"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R="0" defTabSz="914400" eaLnBrk="0" hangingPunct="0">
              <a:lnSpc>
                <a:spcPct val="150000"/>
              </a:lnSpc>
              <a:buClrTx/>
              <a:buSzTx/>
              <a:buFontTx/>
              <a:buNone/>
              <a:defRPr/>
            </a:pPr>
            <a:endParaRPr kumimoji="0" lang="en-US" altLang="zh-CN" sz="24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marR="0" indent="-342900" defTabSz="914400" eaLnBrk="0" hangingPunct="0">
              <a:lnSpc>
                <a:spcPct val="150000"/>
              </a:lnSpc>
              <a:buClrTx/>
              <a:buSzTx/>
              <a:buFont typeface="Wingdings" panose="05000000000000000000" pitchFamily="2" charset="2"/>
              <a:buChar char="p"/>
              <a:defRPr/>
            </a:pPr>
            <a:r>
              <a:rPr lang="zh-CN" altLang="en-US" sz="2000" b="1" noProof="0" dirty="0">
                <a:latin typeface="微软雅黑" panose="020B0503020204020204" pitchFamily="34" charset="-122"/>
                <a:ea typeface="微软雅黑" panose="020B0503020204020204" pitchFamily="34" charset="-122"/>
                <a:cs typeface="华文细黑" panose="02010600040101010101" pitchFamily="2" charset="-122"/>
                <a:sym typeface="+mn-ea"/>
              </a:rPr>
              <a:t>寿命与</a:t>
            </a:r>
            <a:r>
              <a:rPr lang="en-US" altLang="zh-CN" sz="2000" b="1" noProof="0" dirty="0">
                <a:latin typeface="微软雅黑" panose="020B0503020204020204" pitchFamily="34" charset="-122"/>
                <a:ea typeface="微软雅黑" panose="020B0503020204020204" pitchFamily="34" charset="-122"/>
                <a:cs typeface="华文细黑" panose="02010600040101010101" pitchFamily="2" charset="-122"/>
                <a:sym typeface="+mn-ea"/>
              </a:rPr>
              <a:t>MTBF</a:t>
            </a:r>
            <a:r>
              <a:rPr lang="zh-CN" altLang="en-US" sz="2000" b="1" noProof="0" dirty="0">
                <a:latin typeface="微软雅黑" panose="020B0503020204020204" pitchFamily="34" charset="-122"/>
                <a:ea typeface="微软雅黑" panose="020B0503020204020204" pitchFamily="34" charset="-122"/>
                <a:cs typeface="华文细黑" panose="02010600040101010101" pitchFamily="2" charset="-122"/>
                <a:sym typeface="+mn-ea"/>
              </a:rPr>
              <a:t>的区别：</a:t>
            </a:r>
            <a:endParaRPr kumimoji="0" lang="en-US" altLang="zh-CN" sz="2000" b="1"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endParaRPr>
          </a:p>
          <a:p>
            <a:pPr marL="703580" marR="0" indent="-342900" defTabSz="914400" eaLnBrk="0" hangingPunct="0">
              <a:lnSpc>
                <a:spcPct val="150000"/>
              </a:lnSpc>
              <a:buClrTx/>
              <a:buSzTx/>
              <a:buFont typeface="Wingdings" panose="05000000000000000000" pitchFamily="2" charset="2"/>
              <a:buChar char="Ø"/>
              <a:defRPr/>
            </a:pPr>
            <a:r>
              <a:rPr lang="zh-CN" altLang="en-US" sz="1800" noProof="0" dirty="0">
                <a:latin typeface="微软雅黑" panose="020B0503020204020204" pitchFamily="34" charset="-122"/>
                <a:ea typeface="微软雅黑" panose="020B0503020204020204" pitchFamily="34" charset="-122"/>
                <a:cs typeface="华文细黑" panose="02010600040101010101" pitchFamily="2" charset="-122"/>
                <a:sym typeface="+mn-ea"/>
              </a:rPr>
              <a:t>寿命：产品能有价值存活的时间长度，是时间特性</a:t>
            </a:r>
            <a:endParaRPr kumimoji="0" lang="en-US" altLang="zh-CN" sz="1800"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endParaRPr>
          </a:p>
          <a:p>
            <a:pPr marL="703580" marR="0" indent="-342900" defTabSz="914400" eaLnBrk="0" hangingPunct="0">
              <a:lnSpc>
                <a:spcPct val="150000"/>
              </a:lnSpc>
              <a:buClrTx/>
              <a:buSzTx/>
              <a:buFont typeface="Wingdings" panose="05000000000000000000" pitchFamily="2" charset="2"/>
              <a:buChar char="Ø"/>
              <a:defRPr/>
            </a:pPr>
            <a:r>
              <a:rPr lang="en-US" altLang="zh-CN" sz="1800" noProof="0" dirty="0">
                <a:latin typeface="微软雅黑" panose="020B0503020204020204" pitchFamily="34" charset="-122"/>
                <a:ea typeface="微软雅黑" panose="020B0503020204020204" pitchFamily="34" charset="-122"/>
                <a:cs typeface="华文细黑" panose="02010600040101010101" pitchFamily="2" charset="-122"/>
                <a:sym typeface="+mn-ea"/>
              </a:rPr>
              <a:t>MTBF</a:t>
            </a:r>
            <a:r>
              <a:rPr lang="zh-CN" altLang="en-US" sz="1800" noProof="0" dirty="0">
                <a:latin typeface="微软雅黑" panose="020B0503020204020204" pitchFamily="34" charset="-122"/>
                <a:ea typeface="微软雅黑" panose="020B0503020204020204" pitchFamily="34" charset="-122"/>
                <a:cs typeface="华文细黑" panose="02010600040101010101" pitchFamily="2" charset="-122"/>
                <a:sym typeface="+mn-ea"/>
              </a:rPr>
              <a:t>：体现了在寿命期内发生故障的频度，是概率特性</a:t>
            </a:r>
            <a:endParaRPr kumimoji="0" lang="zh-CN" altLang="en-US" sz="1800"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endParaRPr>
          </a:p>
          <a:p>
            <a:pPr marR="0" defTabSz="914400" eaLnBrk="0" hangingPunct="0">
              <a:lnSpc>
                <a:spcPct val="150000"/>
              </a:lnSpc>
              <a:buClrTx/>
              <a:buSzTx/>
              <a:buFontTx/>
              <a:buNone/>
              <a:defRPr/>
            </a:pPr>
            <a:endParaRPr kumimoji="0" lang="zh-CN" altLang="en-US" sz="1800"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endParaRPr>
          </a:p>
        </p:txBody>
      </p:sp>
      <p:graphicFrame>
        <p:nvGraphicFramePr>
          <p:cNvPr id="24584" name="对象 13"/>
          <p:cNvGraphicFramePr>
            <a:graphicFrameLocks noChangeAspect="1"/>
          </p:cNvGraphicFramePr>
          <p:nvPr/>
        </p:nvGraphicFramePr>
        <p:xfrm>
          <a:off x="9250680" y="1493520"/>
          <a:ext cx="2195195" cy="548640"/>
        </p:xfrm>
        <a:graphic>
          <a:graphicData uri="http://schemas.openxmlformats.org/presentationml/2006/ole">
            <mc:AlternateContent xmlns:mc="http://schemas.openxmlformats.org/markup-compatibility/2006">
              <mc:Choice xmlns:v="urn:schemas-microsoft-com:vml" Requires="v">
                <p:oleObj spid="_x0000_s3084" name="" r:id="rId2" imgW="1294765" imgH="431800" progId="Equation.DSMT4">
                  <p:embed/>
                </p:oleObj>
              </mc:Choice>
              <mc:Fallback>
                <p:oleObj name="" r:id="rId2" imgW="1294765" imgH="431800" progId="Equation.DSMT4">
                  <p:embed/>
                  <p:pic>
                    <p:nvPicPr>
                      <p:cNvPr id="0" name="图片 3083"/>
                      <p:cNvPicPr/>
                      <p:nvPr/>
                    </p:nvPicPr>
                    <p:blipFill>
                      <a:blip r:embed="rId3"/>
                      <a:stretch>
                        <a:fillRect/>
                      </a:stretch>
                    </p:blipFill>
                    <p:spPr>
                      <a:xfrm>
                        <a:off x="9250680" y="1493520"/>
                        <a:ext cx="2195195" cy="548640"/>
                      </a:xfrm>
                      <a:prstGeom prst="rect">
                        <a:avLst/>
                      </a:prstGeom>
                      <a:noFill/>
                      <a:ln w="38100">
                        <a:noFill/>
                        <a:miter/>
                      </a:ln>
                    </p:spPr>
                  </p:pic>
                </p:oleObj>
              </mc:Fallback>
            </mc:AlternateContent>
          </a:graphicData>
        </a:graphic>
      </p:graphicFrame>
      <p:graphicFrame>
        <p:nvGraphicFramePr>
          <p:cNvPr id="24585" name="对象 14"/>
          <p:cNvGraphicFramePr>
            <a:graphicFrameLocks noChangeAspect="1"/>
          </p:cNvGraphicFramePr>
          <p:nvPr/>
        </p:nvGraphicFramePr>
        <p:xfrm>
          <a:off x="313055" y="2431415"/>
          <a:ext cx="10906760" cy="527050"/>
        </p:xfrm>
        <a:graphic>
          <a:graphicData uri="http://schemas.openxmlformats.org/presentationml/2006/ole">
            <mc:AlternateContent xmlns:mc="http://schemas.openxmlformats.org/markup-compatibility/2006">
              <mc:Choice xmlns:v="urn:schemas-microsoft-com:vml" Requires="v">
                <p:oleObj spid="_x0000_s3082" name="" r:id="rId4" imgW="9235440" imgH="982980" progId="Equation.DSMT4">
                  <p:embed/>
                </p:oleObj>
              </mc:Choice>
              <mc:Fallback>
                <p:oleObj name="" r:id="rId4" imgW="9235440" imgH="982980" progId="Equation.DSMT4">
                  <p:embed/>
                  <p:pic>
                    <p:nvPicPr>
                      <p:cNvPr id="0" name="图片 3081"/>
                      <p:cNvPicPr/>
                      <p:nvPr/>
                    </p:nvPicPr>
                    <p:blipFill>
                      <a:blip r:embed="rId5"/>
                      <a:stretch>
                        <a:fillRect/>
                      </a:stretch>
                    </p:blipFill>
                    <p:spPr>
                      <a:xfrm>
                        <a:off x="313055" y="2431415"/>
                        <a:ext cx="10906760" cy="527050"/>
                      </a:xfrm>
                      <a:prstGeom prst="rect">
                        <a:avLst/>
                      </a:prstGeom>
                      <a:noFill/>
                      <a:ln w="38100">
                        <a:noFill/>
                        <a:miter/>
                      </a:ln>
                    </p:spPr>
                  </p:pic>
                </p:oleObj>
              </mc:Fallback>
            </mc:AlternateContent>
          </a:graphicData>
        </a:graphic>
      </p:graphicFrame>
      <p:graphicFrame>
        <p:nvGraphicFramePr>
          <p:cNvPr id="12" name="表格 11"/>
          <p:cNvGraphicFramePr/>
          <p:nvPr>
            <p:custDataLst>
              <p:tags r:id="rId6"/>
            </p:custDataLst>
          </p:nvPr>
        </p:nvGraphicFramePr>
        <p:xfrm>
          <a:off x="417513" y="4287520"/>
          <a:ext cx="7380288" cy="1585913"/>
        </p:xfrm>
        <a:graphic>
          <a:graphicData uri="http://schemas.openxmlformats.org/drawingml/2006/table">
            <a:tbl>
              <a:tblPr firstRow="1" bandRow="1">
                <a:tableStyleId>{5C22544A-7EE6-4342-B048-85BDC9FD1C3A}</a:tableStyleId>
              </a:tblPr>
              <a:tblGrid>
                <a:gridCol w="2459990"/>
                <a:gridCol w="2460202"/>
                <a:gridCol w="2460096"/>
              </a:tblGrid>
              <a:tr h="396478">
                <a:tc>
                  <a:txBody>
                    <a:bodyPr/>
                    <a:p>
                      <a:pPr algn="ctr">
                        <a:buNone/>
                      </a:pPr>
                      <a:r>
                        <a:rPr lang="zh-CN" altLang="en-US" sz="2000" b="0" dirty="0">
                          <a:solidFill>
                            <a:schemeClr val="tx1"/>
                          </a:solidFill>
                          <a:latin typeface="华文细黑" panose="02010600040101010101" pitchFamily="2" charset="-122"/>
                          <a:ea typeface="华文细黑" panose="02010600040101010101" pitchFamily="2" charset="-122"/>
                        </a:rPr>
                        <a:t>产品</a:t>
                      </a:r>
                      <a:endParaRPr lang="zh-CN" altLang="en-US" sz="2000" b="0" dirty="0">
                        <a:solidFill>
                          <a:schemeClr val="tx1"/>
                        </a:solidFill>
                        <a:latin typeface="华文细黑" panose="02010600040101010101" pitchFamily="2" charset="-122"/>
                        <a:ea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20000"/>
                        <a:lumOff val="80000"/>
                      </a:schemeClr>
                    </a:solidFill>
                  </a:tcPr>
                </a:tc>
                <a:tc>
                  <a:txBody>
                    <a:bodyPr/>
                    <a:p>
                      <a:pPr algn="ctr">
                        <a:buNone/>
                      </a:pPr>
                      <a:r>
                        <a:rPr lang="zh-CN" altLang="en-US" sz="2000" b="0">
                          <a:solidFill>
                            <a:schemeClr val="tx1"/>
                          </a:solidFill>
                          <a:latin typeface="华文细黑" panose="02010600040101010101" pitchFamily="2" charset="-122"/>
                          <a:ea typeface="华文细黑" panose="02010600040101010101" pitchFamily="2" charset="-122"/>
                        </a:rPr>
                        <a:t>典型设计寿命</a:t>
                      </a:r>
                      <a:endParaRPr lang="zh-CN" altLang="en-US" sz="2000" b="0">
                        <a:solidFill>
                          <a:schemeClr val="tx1"/>
                        </a:solidFill>
                        <a:latin typeface="华文细黑" panose="02010600040101010101" pitchFamily="2" charset="-122"/>
                        <a:ea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20000"/>
                        <a:lumOff val="80000"/>
                      </a:schemeClr>
                    </a:solidFill>
                  </a:tcPr>
                </a:tc>
                <a:tc>
                  <a:txBody>
                    <a:bodyPr/>
                    <a:p>
                      <a:pPr algn="ctr">
                        <a:buNone/>
                      </a:pPr>
                      <a:r>
                        <a:rPr lang="zh-CN" altLang="en-US" sz="2000" b="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典型</a:t>
                      </a:r>
                      <a:r>
                        <a:rPr lang="en-US" altLang="zh-CN" sz="2000" b="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MTBF</a:t>
                      </a:r>
                      <a:endParaRPr lang="en-US" altLang="zh-CN" sz="2000" b="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20000"/>
                        <a:lumOff val="80000"/>
                      </a:schemeClr>
                    </a:solidFill>
                  </a:tcPr>
                </a:tc>
              </a:tr>
              <a:tr h="396478">
                <a:tc>
                  <a:txBody>
                    <a:bodyPr/>
                    <a:p>
                      <a:pPr algn="ctr">
                        <a:buNone/>
                      </a:pPr>
                      <a:r>
                        <a:rPr lang="zh-CN" altLang="en-US" sz="2000" dirty="0">
                          <a:solidFill>
                            <a:schemeClr val="tx1"/>
                          </a:solidFill>
                          <a:latin typeface="华文细黑" panose="02010600040101010101" pitchFamily="2" charset="-122"/>
                          <a:ea typeface="华文细黑" panose="02010600040101010101" pitchFamily="2" charset="-122"/>
                        </a:rPr>
                        <a:t>继电器</a:t>
                      </a:r>
                      <a:endParaRPr lang="zh-CN" altLang="en-US" sz="2000" dirty="0">
                        <a:solidFill>
                          <a:schemeClr val="tx1"/>
                        </a:solidFill>
                        <a:latin typeface="华文细黑" panose="02010600040101010101" pitchFamily="2" charset="-122"/>
                        <a:ea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15000</a:t>
                      </a:r>
                      <a:r>
                        <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次</a:t>
                      </a:r>
                      <a:endPar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55000</a:t>
                      </a:r>
                      <a:r>
                        <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次</a:t>
                      </a:r>
                      <a:endPar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96478">
                <a:tc>
                  <a:txBody>
                    <a:bodyPr/>
                    <a:p>
                      <a:pPr algn="ctr">
                        <a:buNone/>
                      </a:pPr>
                      <a:r>
                        <a:rPr lang="zh-CN" altLang="en-US" sz="2000">
                          <a:solidFill>
                            <a:schemeClr val="tx1"/>
                          </a:solidFill>
                          <a:latin typeface="华文细黑" panose="02010600040101010101" pitchFamily="2" charset="-122"/>
                          <a:ea typeface="华文细黑" panose="02010600040101010101" pitchFamily="2" charset="-122"/>
                        </a:rPr>
                        <a:t>按钮</a:t>
                      </a:r>
                      <a:endParaRPr lang="zh-CN" altLang="en-US" sz="2000">
                        <a:solidFill>
                          <a:schemeClr val="tx1"/>
                        </a:solidFill>
                        <a:latin typeface="华文细黑" panose="02010600040101010101" pitchFamily="2" charset="-122"/>
                        <a:ea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30</a:t>
                      </a:r>
                      <a:r>
                        <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万次</a:t>
                      </a:r>
                      <a:endPar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120</a:t>
                      </a:r>
                      <a:r>
                        <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万次</a:t>
                      </a:r>
                      <a:endPar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96478">
                <a:tc>
                  <a:txBody>
                    <a:bodyPr/>
                    <a:p>
                      <a:pPr algn="ctr">
                        <a:buNone/>
                      </a:pPr>
                      <a:r>
                        <a:rPr lang="zh-CN" altLang="en-US" sz="2000">
                          <a:solidFill>
                            <a:schemeClr val="tx1"/>
                          </a:solidFill>
                          <a:latin typeface="华文细黑" panose="02010600040101010101" pitchFamily="2" charset="-122"/>
                          <a:ea typeface="华文细黑" panose="02010600040101010101" pitchFamily="2" charset="-122"/>
                        </a:rPr>
                        <a:t>电视</a:t>
                      </a:r>
                      <a:endParaRPr lang="zh-CN" altLang="en-US" sz="2000">
                        <a:solidFill>
                          <a:schemeClr val="tx1"/>
                        </a:solidFill>
                        <a:latin typeface="华文细黑" panose="02010600040101010101" pitchFamily="2" charset="-122"/>
                        <a:ea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15</a:t>
                      </a:r>
                      <a:r>
                        <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年</a:t>
                      </a:r>
                      <a:endParaRPr lang="zh-CN" altLang="en-US"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2000" dirty="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68</a:t>
                      </a:r>
                      <a:r>
                        <a:rPr lang="zh-CN" altLang="en-US" sz="2000" dirty="0">
                          <a:solidFill>
                            <a:schemeClr val="tx1"/>
                          </a:solidFill>
                          <a:latin typeface="华文细黑" panose="02010600040101010101" pitchFamily="2" charset="-122"/>
                          <a:ea typeface="华文细黑" panose="02010600040101010101" pitchFamily="2" charset="-122"/>
                          <a:cs typeface="华文细黑" panose="02010600040101010101" pitchFamily="2" charset="-122"/>
                        </a:rPr>
                        <a:t>年</a:t>
                      </a:r>
                      <a:endParaRPr lang="zh-CN" altLang="en-US" sz="2000" dirty="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txBody>
                  <a:tcPr marL="91444" marR="91444" marT="45747" marB="45747">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25630" name="图片 15"/>
          <p:cNvPicPr>
            <a:picLocks noChangeAspect="1"/>
          </p:cNvPicPr>
          <p:nvPr>
            <p:custDataLst>
              <p:tags r:id="rId7"/>
            </p:custDataLst>
          </p:nvPr>
        </p:nvPicPr>
        <p:blipFill>
          <a:blip r:embed="rId8"/>
          <a:stretch>
            <a:fillRect/>
          </a:stretch>
        </p:blipFill>
        <p:spPr>
          <a:xfrm>
            <a:off x="7996555" y="4288155"/>
            <a:ext cx="3262630" cy="158496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626"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6628"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6630"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运行指标</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-MTTF</a:t>
            </a:r>
            <a:endPar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28905" y="842645"/>
            <a:ext cx="11036300" cy="2315845"/>
          </a:xfrm>
          <a:prstGeom prst="rect">
            <a:avLst/>
          </a:prstGeom>
          <a:noFill/>
        </p:spPr>
        <p:txBody>
          <a:bodyPr>
            <a:noAutofit/>
          </a:bodyPr>
          <a:lstStyle/>
          <a:p>
            <a:pPr marL="342900" marR="0" indent="-342900" defTabSz="914400" eaLnBrk="0" hangingPunct="0">
              <a:lnSpc>
                <a:spcPct val="150000"/>
              </a:lnSpc>
              <a:buClrTx/>
              <a:buSzTx/>
              <a:buFont typeface="Wingdings" panose="05000000000000000000" pitchFamily="2" charset="2"/>
              <a:buChar char="p"/>
              <a:defRPr/>
            </a:pP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rPr>
              <a:t>平均无故障工作时间：</a:t>
            </a:r>
            <a:r>
              <a:rPr kumimoji="0" lang="en-US" altLang="zh-CN" sz="2000" b="1"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rPr>
              <a:t>MTTF</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sym typeface="+mn-ea"/>
              </a:rPr>
              <a:t>（</a:t>
            </a:r>
            <a:r>
              <a:rPr kumimoji="0" lang="en-US" altLang="zh-CN" sz="2000" b="1" kern="1200" cap="none" spc="0" normalizeH="0" baseline="0" noProof="0" dirty="0">
                <a:latin typeface="微软雅黑" panose="020B0503020204020204" pitchFamily="34" charset="-122"/>
                <a:ea typeface="微软雅黑" panose="020B0503020204020204" pitchFamily="34" charset="-122"/>
                <a:cs typeface="+mn-cs"/>
              </a:rPr>
              <a:t> Mean Time To Failure </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sym typeface="+mn-ea"/>
              </a:rPr>
              <a:t>），</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sym typeface="+mn-ea"/>
              </a:rPr>
              <a:t>针对</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不可修产品</a:t>
            </a:r>
            <a:r>
              <a:rPr kumimoji="0" lang="en-US" altLang="zh-CN" sz="2000" kern="1200" cap="none" spc="0" normalizeH="0" baseline="0" noProof="0" dirty="0">
                <a:latin typeface="微软雅黑" panose="020B0503020204020204" pitchFamily="34" charset="-122"/>
                <a:ea typeface="微软雅黑" panose="020B0503020204020204" pitchFamily="34" charset="-122"/>
                <a:cs typeface="+mn-cs"/>
              </a:rPr>
              <a:t>, </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是发生失效的运行时间的平均值，通常用产品累积工作时间除以故障数量来计算</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R="0" defTabSz="914400" eaLnBrk="0" hangingPunct="0">
              <a:buClrTx/>
              <a:buSzTx/>
              <a:buFontTx/>
              <a:buNone/>
              <a:defRPr/>
            </a:pPr>
            <a:endParaRPr kumimoji="0" lang="en-US" altLang="zh-CN" kern="1200" cap="none" spc="0" normalizeH="0" baseline="0" noProof="0" dirty="0">
              <a:latin typeface="华文细黑" panose="02010600040101010101" pitchFamily="2" charset="-122"/>
              <a:ea typeface="华文细黑" panose="02010600040101010101" pitchFamily="2" charset="-122"/>
              <a:cs typeface="+mn-cs"/>
            </a:endParaRPr>
          </a:p>
          <a:p>
            <a:pPr marR="0" defTabSz="914400" eaLnBrk="0" hangingPunct="0">
              <a:buClrTx/>
              <a:buSzTx/>
              <a:buFontTx/>
              <a:buNone/>
              <a:defRPr/>
            </a:pPr>
            <a:r>
              <a:rPr kumimoji="0" lang="zh-CN" sz="16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例如</a:t>
            </a:r>
            <a:r>
              <a:rPr kumimoji="0" lang="en-US" altLang="zh-CN" sz="16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1000 </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块表工作了一个星期，在这段时间内，有两个故障发生</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R="0" defTabSz="914400" eaLnBrk="0" hangingPunct="0">
              <a:lnSpc>
                <a:spcPct val="150000"/>
              </a:lnSpc>
              <a:buClrTx/>
              <a:buSzTx/>
              <a:buFontTx/>
              <a:buNone/>
              <a:defRPr/>
            </a:pPr>
            <a:endParaRPr kumimoji="0" lang="en-US" altLang="zh-CN" sz="2400" kern="1200" cap="none" spc="0" normalizeH="0" baseline="0" noProof="0" dirty="0">
              <a:latin typeface="微软雅黑" panose="020B0503020204020204" pitchFamily="34" charset="-122"/>
              <a:ea typeface="微软雅黑" panose="020B0503020204020204" pitchFamily="34" charset="-122"/>
              <a:cs typeface="华文细黑" panose="02010600040101010101" pitchFamily="2" charset="-122"/>
              <a:sym typeface="+mn-ea"/>
            </a:endParaRPr>
          </a:p>
        </p:txBody>
      </p:sp>
      <p:graphicFrame>
        <p:nvGraphicFramePr>
          <p:cNvPr id="26632" name="Object 10"/>
          <p:cNvGraphicFramePr>
            <a:graphicFrameLocks noChangeAspect="1"/>
          </p:cNvGraphicFramePr>
          <p:nvPr/>
        </p:nvGraphicFramePr>
        <p:xfrm>
          <a:off x="452755" y="2541270"/>
          <a:ext cx="5397500" cy="671830"/>
        </p:xfrm>
        <a:graphic>
          <a:graphicData uri="http://schemas.openxmlformats.org/presentationml/2006/ole">
            <mc:AlternateContent xmlns:mc="http://schemas.openxmlformats.org/markup-compatibility/2006">
              <mc:Choice xmlns:v="urn:schemas-microsoft-com:vml" Requires="v">
                <p:oleObj spid="_x0000_s3090" name="" r:id="rId2" imgW="2728595" imgH="1043305" progId="Equation.DSMT4">
                  <p:embed/>
                </p:oleObj>
              </mc:Choice>
              <mc:Fallback>
                <p:oleObj name="" r:id="rId2" imgW="2728595" imgH="1043305" progId="Equation.DSMT4">
                  <p:embed/>
                  <p:pic>
                    <p:nvPicPr>
                      <p:cNvPr id="0" name="图片 3089"/>
                      <p:cNvPicPr/>
                      <p:nvPr/>
                    </p:nvPicPr>
                    <p:blipFill>
                      <a:blip r:embed="rId3"/>
                      <a:stretch>
                        <a:fillRect/>
                      </a:stretch>
                    </p:blipFill>
                    <p:spPr>
                      <a:xfrm>
                        <a:off x="452755" y="2541270"/>
                        <a:ext cx="5397500" cy="671830"/>
                      </a:xfrm>
                      <a:prstGeom prst="rect">
                        <a:avLst/>
                      </a:prstGeom>
                      <a:noFill/>
                      <a:ln w="38100">
                        <a:noFill/>
                        <a:miter/>
                      </a:ln>
                    </p:spPr>
                  </p:pic>
                </p:oleObj>
              </mc:Fallback>
            </mc:AlternateContent>
          </a:graphicData>
        </a:graphic>
      </p:graphicFrame>
      <p:graphicFrame>
        <p:nvGraphicFramePr>
          <p:cNvPr id="26636" name="Object 8"/>
          <p:cNvGraphicFramePr>
            <a:graphicFrameLocks noChangeAspect="1"/>
          </p:cNvGraphicFramePr>
          <p:nvPr/>
        </p:nvGraphicFramePr>
        <p:xfrm>
          <a:off x="8051165" y="1353820"/>
          <a:ext cx="1685290" cy="652145"/>
        </p:xfrm>
        <a:graphic>
          <a:graphicData uri="http://schemas.openxmlformats.org/presentationml/2006/ole">
            <mc:AlternateContent xmlns:mc="http://schemas.openxmlformats.org/markup-compatibility/2006">
              <mc:Choice xmlns:v="urn:schemas-microsoft-com:vml" Requires="v">
                <p:oleObj spid="_x0000_s3087" name="" r:id="rId4" imgW="1091565" imgH="444500" progId="Equation.DSMT4">
                  <p:embed/>
                </p:oleObj>
              </mc:Choice>
              <mc:Fallback>
                <p:oleObj name="" r:id="rId4" imgW="1091565" imgH="444500" progId="Equation.DSMT4">
                  <p:embed/>
                  <p:pic>
                    <p:nvPicPr>
                      <p:cNvPr id="0" name="图片 3086"/>
                      <p:cNvPicPr/>
                      <p:nvPr/>
                    </p:nvPicPr>
                    <p:blipFill>
                      <a:blip r:embed="rId5"/>
                      <a:stretch>
                        <a:fillRect/>
                      </a:stretch>
                    </p:blipFill>
                    <p:spPr>
                      <a:xfrm>
                        <a:off x="8051165" y="1353820"/>
                        <a:ext cx="1685290" cy="652145"/>
                      </a:xfrm>
                      <a:prstGeom prst="rect">
                        <a:avLst/>
                      </a:prstGeom>
                      <a:noFill/>
                      <a:ln w="38100">
                        <a:noFill/>
                        <a:miter/>
                      </a:ln>
                    </p:spPr>
                  </p:pic>
                </p:oleObj>
              </mc:Fallback>
            </mc:AlternateContent>
          </a:graphicData>
        </a:graphic>
      </p:graphicFrame>
      <p:sp>
        <p:nvSpPr>
          <p:cNvPr id="2" name="文本框 1"/>
          <p:cNvSpPr txBox="1"/>
          <p:nvPr>
            <p:custDataLst>
              <p:tags r:id="rId6"/>
            </p:custDataLst>
          </p:nvPr>
        </p:nvSpPr>
        <p:spPr>
          <a:xfrm>
            <a:off x="243205" y="3239770"/>
            <a:ext cx="10845800" cy="1076325"/>
          </a:xfrm>
          <a:prstGeom prst="rect">
            <a:avLst/>
          </a:prstGeom>
          <a:noFill/>
        </p:spPr>
        <p:txBody>
          <a:bodyPr wrap="square" rtlCol="0" anchor="t">
            <a:spAutoFit/>
          </a:bodyPr>
          <a:p>
            <a:pPr marL="41275" lvl="1" indent="-8255">
              <a:lnSpc>
                <a:spcPct val="200000"/>
              </a:lnSpc>
              <a:buFont typeface="Wingdings" panose="05000000000000000000" charset="0"/>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该指标在我们的产品中没有意义，因为我们的产品都是可维修的。它主要针对一些硬件部件而言的，比如硬盘、电源、</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、风扇等等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7650"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7652"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7653" name="文本框 9"/>
          <p:cNvSpPr/>
          <p:nvPr/>
        </p:nvSpPr>
        <p:spPr>
          <a:xfrm>
            <a:off x="9396413" y="6192838"/>
            <a:ext cx="2163762"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sp>
        <p:nvSpPr>
          <p:cNvPr id="27654"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运行指标</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-MTTR</a:t>
            </a:r>
            <a:endPar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55" name="文本框 12"/>
          <p:cNvSpPr txBox="1"/>
          <p:nvPr/>
        </p:nvSpPr>
        <p:spPr>
          <a:xfrm>
            <a:off x="128588" y="862013"/>
            <a:ext cx="11036300" cy="1938020"/>
          </a:xfrm>
          <a:prstGeom prst="rect">
            <a:avLst/>
          </a:prstGeom>
          <a:noFill/>
          <a:ln w="9525">
            <a:noFill/>
          </a:ln>
        </p:spPr>
        <p:txBody>
          <a:bodyPr anchor="t" anchorCtr="0">
            <a:spAutoFit/>
          </a:bodyPr>
          <a:p>
            <a:pPr marL="342900" indent="-342900" eaLnBrk="0" hangingPunct="0">
              <a:lnSpc>
                <a:spcPct val="150000"/>
              </a:lnSpc>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sym typeface="+mn-ea"/>
              </a:rPr>
              <a:t>平均修复时间</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MTTR</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rPr>
              <a:t> Mean Time To Repair </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rPr>
              <a:t>是指可修复产品发生失效后的平均修复时间，就是从出现失效到修复完成的这段时间。MTTR越短表示易恢复性越好。</a:t>
            </a:r>
            <a:endParaRPr lang="en-US" altLang="zh-CN" sz="2000" dirty="0">
              <a:latin typeface="微软雅黑" panose="020B0503020204020204" pitchFamily="34" charset="-122"/>
              <a:ea typeface="微软雅黑" panose="020B0503020204020204" pitchFamily="34" charset="-122"/>
            </a:endParaRPr>
          </a:p>
          <a:p>
            <a:pPr marL="342900" indent="-342900" eaLnBrk="0" hangingPunct="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MTTR也包含获得配件的时间，维修团队的响应时间，记录所有任务的时间，还有将设备重新投入使用（上架、布线、启动等等）的时间</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8674"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8676"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8678"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运行指标</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可用度</a:t>
            </a:r>
            <a:endPar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28588" y="862013"/>
            <a:ext cx="11036300" cy="4384675"/>
          </a:xfrm>
          <a:prstGeom prst="rect">
            <a:avLst/>
          </a:prstGeom>
          <a:noFill/>
        </p:spPr>
        <p:txBody>
          <a:bodyPr>
            <a:spAutoFit/>
          </a:bodyPr>
          <a:lstStyle/>
          <a:p>
            <a:pPr marL="342900" marR="0" indent="-342900" defTabSz="914400" eaLnBrk="0" hangingPunct="0">
              <a:lnSpc>
                <a:spcPct val="150000"/>
              </a:lnSpc>
              <a:buClrTx/>
              <a:buSzTx/>
              <a:buFont typeface="Wingdings" panose="05000000000000000000" pitchFamily="2" charset="2"/>
              <a:buChar char="p"/>
              <a:defRPr/>
            </a:pP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sym typeface="+mn-ea"/>
              </a:rPr>
              <a:t>可用度：</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产品在任意时刻需要和开始执行任务时，处于可工作或可使用的程度。概率度量为可用度，就是我们常说的几个</a:t>
            </a:r>
            <a:r>
              <a:rPr kumimoji="0" lang="en-US" altLang="zh-CN" sz="1800" kern="1200" cap="none" spc="0" normalizeH="0" baseline="0" noProof="0" dirty="0">
                <a:latin typeface="微软雅黑" panose="020B0503020204020204" pitchFamily="34" charset="-122"/>
                <a:ea typeface="微软雅黑" panose="020B0503020204020204" pitchFamily="34" charset="-122"/>
                <a:cs typeface="+mn-cs"/>
              </a:rPr>
              <a:t>9</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342900" algn="l" defTabSz="914400" eaLnBrk="0" hangingPunct="0">
              <a:lnSpc>
                <a:spcPct val="150000"/>
              </a:lnSpc>
              <a:buClrTx/>
              <a:buSzTx/>
              <a:buFont typeface="Wingdings" panose="05000000000000000000" pitchFamily="2" charset="2"/>
              <a:buChar char="p"/>
              <a:defRPr/>
            </a:pP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对于可维修产品：</a:t>
            </a:r>
            <a:endPar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endParaRPr>
          </a:p>
          <a:p>
            <a:pPr marL="800100" marR="0" lvl="1" indent="-342900" defTabSz="914400" eaLnBrk="0" hangingPunct="0">
              <a:lnSpc>
                <a:spcPct val="150000"/>
              </a:lnSpc>
              <a:buClrTx/>
              <a:buSzTx/>
              <a:buFont typeface="Wingdings" panose="05000000000000000000" charset="0"/>
              <a:buChar char="Ø"/>
              <a:defRPr/>
            </a:pPr>
            <a:r>
              <a:rPr lang="zh-CN" altLang="en-US" sz="1600" b="1" dirty="0">
                <a:latin typeface="微软雅黑" panose="020B0503020204020204" pitchFamily="34" charset="-122"/>
                <a:ea typeface="微软雅黑" panose="020B0503020204020204" pitchFamily="34" charset="-122"/>
                <a:sym typeface="+mn-ea"/>
              </a:rPr>
              <a:t>固有可用度</a:t>
            </a:r>
            <a:r>
              <a:rPr lang="en-US" altLang="zh-CN" sz="1600" b="1" dirty="0">
                <a:latin typeface="微软雅黑" panose="020B0503020204020204" pitchFamily="34" charset="-122"/>
                <a:ea typeface="微软雅黑" panose="020B0503020204020204" pitchFamily="34" charset="-122"/>
                <a:sym typeface="+mn-ea"/>
              </a:rPr>
              <a:t>A</a:t>
            </a:r>
            <a:r>
              <a:rPr lang="en-US" altLang="zh-CN" sz="1600" b="1" baseline="-30000" dirty="0">
                <a:latin typeface="微软雅黑" panose="020B0503020204020204" pitchFamily="34" charset="-122"/>
                <a:ea typeface="微软雅黑" panose="020B0503020204020204" pitchFamily="34" charset="-122"/>
                <a:sym typeface="+mn-ea"/>
              </a:rPr>
              <a:t>i</a:t>
            </a:r>
            <a:r>
              <a:rPr lang="zh-CN" altLang="en-US" sz="1600" b="1" dirty="0">
                <a:latin typeface="微软雅黑" panose="020B0503020204020204" pitchFamily="34" charset="-122"/>
                <a:ea typeface="微软雅黑" panose="020B0503020204020204" pitchFamily="34" charset="-122"/>
                <a:sym typeface="+mn-ea"/>
              </a:rPr>
              <a:t>（</a:t>
            </a:r>
            <a:r>
              <a:rPr lang="en-US" altLang="zh-CN" sz="1600" b="1" dirty="0">
                <a:latin typeface="微软雅黑" panose="020B0503020204020204" pitchFamily="34" charset="-122"/>
                <a:ea typeface="微软雅黑" panose="020B0503020204020204" pitchFamily="34" charset="-122"/>
                <a:sym typeface="+mn-ea"/>
              </a:rPr>
              <a:t>Inherent Availability</a:t>
            </a:r>
            <a:r>
              <a:rPr lang="zh-CN" altLang="en-US" sz="1600" b="1"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指只考虑到故障修复情况，不进行预防性维修（保养），没有资源延迟，也没有管理延迟。</a:t>
            </a:r>
            <a:r>
              <a:rPr lang="en-US" altLang="zh-CN" sz="1600" dirty="0">
                <a:latin typeface="微软雅黑" panose="020B0503020204020204" pitchFamily="34" charset="-122"/>
                <a:ea typeface="微软雅黑" panose="020B0503020204020204" pitchFamily="34" charset="-122"/>
                <a:sym typeface="+mn-ea"/>
              </a:rPr>
              <a:t>A</a:t>
            </a:r>
            <a:r>
              <a:rPr lang="en-US" altLang="zh-CN" sz="1600" baseline="-30000" dirty="0">
                <a:latin typeface="微软雅黑" panose="020B0503020204020204" pitchFamily="34" charset="-122"/>
                <a:ea typeface="微软雅黑" panose="020B0503020204020204" pitchFamily="34" charset="-122"/>
                <a:sym typeface="+mn-ea"/>
              </a:rPr>
              <a:t>i</a:t>
            </a:r>
            <a:r>
              <a:rPr lang="zh-CN" altLang="en-US" sz="1600" dirty="0">
                <a:latin typeface="微软雅黑" panose="020B0503020204020204" pitchFamily="34" charset="-122"/>
                <a:ea typeface="微软雅黑" panose="020B0503020204020204" pitchFamily="34" charset="-122"/>
                <a:sym typeface="+mn-ea"/>
              </a:rPr>
              <a:t>的计算方法为：</a:t>
            </a:r>
            <a:endParaRPr lang="zh-CN" altLang="en-US" sz="1600" dirty="0">
              <a:latin typeface="微软雅黑" panose="020B0503020204020204" pitchFamily="34" charset="-122"/>
              <a:ea typeface="微软雅黑" panose="020B0503020204020204" pitchFamily="34" charset="-122"/>
              <a:sym typeface="+mn-ea"/>
            </a:endParaRPr>
          </a:p>
          <a:p>
            <a:pPr marL="800100" marR="0" lvl="1" indent="-342900" defTabSz="914400" eaLnBrk="0" hangingPunct="0">
              <a:lnSpc>
                <a:spcPct val="150000"/>
              </a:lnSpc>
              <a:buClrTx/>
              <a:buSzTx/>
              <a:buFont typeface="Wingdings" panose="05000000000000000000" charset="0"/>
              <a:buChar char="Ø"/>
              <a:defRPr/>
            </a:pPr>
            <a:endParaRPr lang="zh-CN" altLang="en-US" sz="1600" dirty="0">
              <a:latin typeface="微软雅黑" panose="020B0503020204020204" pitchFamily="34" charset="-122"/>
              <a:ea typeface="微软雅黑" panose="020B0503020204020204" pitchFamily="34" charset="-122"/>
              <a:sym typeface="+mn-ea"/>
            </a:endParaRPr>
          </a:p>
          <a:p>
            <a:pPr marL="800100" marR="0" lvl="1" indent="-342900" defTabSz="914400" eaLnBrk="0" hangingPunct="0">
              <a:lnSpc>
                <a:spcPct val="150000"/>
              </a:lnSpc>
              <a:buClrTx/>
              <a:buSzTx/>
              <a:buFont typeface="Wingdings" panose="05000000000000000000" charset="0"/>
              <a:buChar char="Ø"/>
              <a:defRPr/>
            </a:pPr>
            <a:r>
              <a:rPr lang="zh-CN" altLang="en-US" sz="1600" b="1" dirty="0">
                <a:latin typeface="微软雅黑" panose="020B0503020204020204" pitchFamily="34" charset="-122"/>
                <a:ea typeface="微软雅黑" panose="020B0503020204020204" pitchFamily="34" charset="-122"/>
                <a:sym typeface="+mn-ea"/>
              </a:rPr>
              <a:t>可达可用度</a:t>
            </a:r>
            <a:r>
              <a:rPr lang="en-US" altLang="zh-CN" sz="1600" dirty="0">
                <a:latin typeface="微软雅黑" panose="020B0503020204020204" pitchFamily="34" charset="-122"/>
                <a:ea typeface="微软雅黑" panose="020B0503020204020204" pitchFamily="34" charset="-122"/>
                <a:sym typeface="+mn-ea"/>
              </a:rPr>
              <a:t>A</a:t>
            </a:r>
            <a:r>
              <a:rPr lang="en-US" altLang="zh-CN" sz="1600" baseline="-30000" dirty="0">
                <a:latin typeface="微软雅黑" panose="020B0503020204020204" pitchFamily="34" charset="-122"/>
                <a:ea typeface="微软雅黑" panose="020B0503020204020204" pitchFamily="34" charset="-122"/>
                <a:sym typeface="+mn-ea"/>
              </a:rPr>
              <a:t>a</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Achieved  Availability</a:t>
            </a:r>
            <a:r>
              <a:rPr lang="zh-CN" altLang="en-US" sz="1600" dirty="0">
                <a:latin typeface="微软雅黑" panose="020B0503020204020204" pitchFamily="34" charset="-122"/>
                <a:ea typeface="微软雅黑" panose="020B0503020204020204" pitchFamily="34" charset="-122"/>
                <a:sym typeface="+mn-ea"/>
              </a:rPr>
              <a:t>）：考虑到故障修复和预防性维修情况，没有考虑备件和管理延迟。</a:t>
            </a:r>
            <a:r>
              <a:rPr lang="en-US" altLang="zh-CN" sz="1600" dirty="0">
                <a:latin typeface="微软雅黑" panose="020B0503020204020204" pitchFamily="34" charset="-122"/>
                <a:ea typeface="微软雅黑" panose="020B0503020204020204" pitchFamily="34" charset="-122"/>
                <a:sym typeface="+mn-ea"/>
              </a:rPr>
              <a:t>A</a:t>
            </a:r>
            <a:r>
              <a:rPr lang="en-US" altLang="zh-CN" sz="1600" baseline="-30000" dirty="0">
                <a:latin typeface="微软雅黑" panose="020B0503020204020204" pitchFamily="34" charset="-122"/>
                <a:ea typeface="微软雅黑" panose="020B0503020204020204" pitchFamily="34" charset="-122"/>
                <a:sym typeface="+mn-ea"/>
              </a:rPr>
              <a:t>a</a:t>
            </a:r>
            <a:r>
              <a:rPr lang="zh-CN" altLang="en-US" sz="1600" dirty="0">
                <a:latin typeface="微软雅黑" panose="020B0503020204020204" pitchFamily="34" charset="-122"/>
                <a:ea typeface="微软雅黑" panose="020B0503020204020204" pitchFamily="34" charset="-122"/>
                <a:sym typeface="+mn-ea"/>
              </a:rPr>
              <a:t>的计算方法为</a:t>
            </a:r>
            <a:endParaRPr lang="zh-CN" altLang="en-US" sz="1600" dirty="0">
              <a:latin typeface="微软雅黑" panose="020B0503020204020204" pitchFamily="34" charset="-122"/>
              <a:ea typeface="微软雅黑" panose="020B0503020204020204" pitchFamily="34" charset="-122"/>
              <a:sym typeface="+mn-ea"/>
            </a:endParaRPr>
          </a:p>
          <a:p>
            <a:pPr marL="800100" marR="0" lvl="1" indent="-342900" defTabSz="914400" eaLnBrk="0" hangingPunct="0">
              <a:lnSpc>
                <a:spcPct val="150000"/>
              </a:lnSpc>
              <a:buClrTx/>
              <a:buSzTx/>
              <a:buFont typeface="Wingdings" panose="05000000000000000000" charset="0"/>
              <a:buChar char="Ø"/>
              <a:defRPr/>
            </a:pPr>
            <a:endParaRPr lang="zh-CN" altLang="en-US" sz="1600" dirty="0">
              <a:latin typeface="微软雅黑" panose="020B0503020204020204" pitchFamily="34" charset="-122"/>
              <a:ea typeface="微软雅黑" panose="020B0503020204020204" pitchFamily="34" charset="-122"/>
              <a:sym typeface="+mn-ea"/>
            </a:endParaRPr>
          </a:p>
          <a:p>
            <a:pPr marL="800100" marR="0" lvl="1" indent="-342900" defTabSz="914400" eaLnBrk="0" hangingPunct="0">
              <a:lnSpc>
                <a:spcPct val="150000"/>
              </a:lnSpc>
              <a:buClrTx/>
              <a:buSzTx/>
              <a:buFont typeface="Wingdings" panose="05000000000000000000" charset="0"/>
              <a:buChar char="Ø"/>
              <a:defRPr/>
            </a:pPr>
            <a:r>
              <a:rPr lang="zh-CN" altLang="en-US" sz="1600" b="1" dirty="0">
                <a:latin typeface="微软雅黑" panose="020B0503020204020204" pitchFamily="34" charset="-122"/>
                <a:ea typeface="微软雅黑" panose="020B0503020204020204" pitchFamily="34" charset="-122"/>
                <a:sym typeface="+mn-ea"/>
              </a:rPr>
              <a:t>运行可用度</a:t>
            </a:r>
            <a:r>
              <a:rPr lang="en-US" altLang="zh-CN" sz="1600" b="1" dirty="0">
                <a:latin typeface="微软雅黑" panose="020B0503020204020204" pitchFamily="34" charset="-122"/>
                <a:ea typeface="微软雅黑" panose="020B0503020204020204" pitchFamily="34" charset="-122"/>
                <a:sym typeface="+mn-ea"/>
              </a:rPr>
              <a:t>A</a:t>
            </a:r>
            <a:r>
              <a:rPr lang="en-US" altLang="zh-CN" sz="1600" b="1" baseline="-30000" dirty="0">
                <a:latin typeface="微软雅黑" panose="020B0503020204020204" pitchFamily="34" charset="-122"/>
                <a:ea typeface="微软雅黑" panose="020B0503020204020204" pitchFamily="34" charset="-122"/>
                <a:sym typeface="+mn-ea"/>
              </a:rPr>
              <a:t>o</a:t>
            </a:r>
            <a:r>
              <a:rPr lang="zh-CN" altLang="en-US" sz="1600" b="1" dirty="0">
                <a:latin typeface="微软雅黑" panose="020B0503020204020204" pitchFamily="34" charset="-122"/>
                <a:ea typeface="微软雅黑" panose="020B0503020204020204" pitchFamily="34" charset="-122"/>
                <a:sym typeface="+mn-ea"/>
              </a:rPr>
              <a:t>（</a:t>
            </a:r>
            <a:r>
              <a:rPr lang="en-US" altLang="zh-CN" sz="1600" b="1" dirty="0">
                <a:latin typeface="微软雅黑" panose="020B0503020204020204" pitchFamily="34" charset="-122"/>
                <a:ea typeface="微软雅黑" panose="020B0503020204020204" pitchFamily="34" charset="-122"/>
                <a:sym typeface="+mn-ea"/>
              </a:rPr>
              <a:t>Operational Availability</a:t>
            </a:r>
            <a:r>
              <a:rPr lang="zh-CN" altLang="en-US" sz="1600" b="1"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考虑到故障修复和预防性维修情况，并考虑到保障延迟。</a:t>
            </a:r>
            <a:r>
              <a:rPr lang="en-US" altLang="zh-CN" sz="1600" dirty="0">
                <a:latin typeface="微软雅黑" panose="020B0503020204020204" pitchFamily="34" charset="-122"/>
                <a:ea typeface="微软雅黑" panose="020B0503020204020204" pitchFamily="34" charset="-122"/>
                <a:sym typeface="+mn-ea"/>
              </a:rPr>
              <a:t>A</a:t>
            </a:r>
            <a:r>
              <a:rPr lang="en-US" altLang="zh-CN" sz="1600" baseline="-30000" dirty="0">
                <a:latin typeface="微软雅黑" panose="020B0503020204020204" pitchFamily="34" charset="-122"/>
                <a:ea typeface="微软雅黑" panose="020B0503020204020204" pitchFamily="34" charset="-122"/>
                <a:sym typeface="+mn-ea"/>
              </a:rPr>
              <a:t>o</a:t>
            </a:r>
            <a:r>
              <a:rPr lang="zh-CN" altLang="en-US" sz="1600" dirty="0">
                <a:latin typeface="微软雅黑" panose="020B0503020204020204" pitchFamily="34" charset="-122"/>
                <a:ea typeface="微软雅黑" panose="020B0503020204020204" pitchFamily="34" charset="-122"/>
                <a:sym typeface="+mn-ea"/>
              </a:rPr>
              <a:t>的计算方法为：</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p:txBody>
      </p:sp>
      <p:graphicFrame>
        <p:nvGraphicFramePr>
          <p:cNvPr id="28680" name="Object 2"/>
          <p:cNvGraphicFramePr>
            <a:graphicFrameLocks noChangeAspect="1"/>
          </p:cNvGraphicFramePr>
          <p:nvPr/>
        </p:nvGraphicFramePr>
        <p:xfrm>
          <a:off x="2617788" y="1353503"/>
          <a:ext cx="6145212" cy="504825"/>
        </p:xfrm>
        <a:graphic>
          <a:graphicData uri="http://schemas.openxmlformats.org/presentationml/2006/ole">
            <mc:AlternateContent xmlns:mc="http://schemas.openxmlformats.org/markup-compatibility/2006">
              <mc:Choice xmlns:v="urn:schemas-microsoft-com:vml" Requires="v">
                <p:oleObj spid="_x0000_s3091" name="" r:id="rId2" imgW="4018280" imgH="946150" progId="Equation.DSMT4">
                  <p:embed/>
                </p:oleObj>
              </mc:Choice>
              <mc:Fallback>
                <p:oleObj name="" r:id="rId2" imgW="4018280" imgH="946150" progId="Equation.DSMT4">
                  <p:embed/>
                  <p:pic>
                    <p:nvPicPr>
                      <p:cNvPr id="0" name="图片 3090"/>
                      <p:cNvPicPr/>
                      <p:nvPr/>
                    </p:nvPicPr>
                    <p:blipFill>
                      <a:blip r:embed="rId3"/>
                      <a:stretch>
                        <a:fillRect/>
                      </a:stretch>
                    </p:blipFill>
                    <p:spPr>
                      <a:xfrm>
                        <a:off x="2617788" y="1353503"/>
                        <a:ext cx="6145212" cy="504825"/>
                      </a:xfrm>
                      <a:prstGeom prst="rect">
                        <a:avLst/>
                      </a:prstGeom>
                      <a:noFill/>
                      <a:ln w="38100">
                        <a:noFill/>
                        <a:miter/>
                      </a:ln>
                    </p:spPr>
                  </p:pic>
                </p:oleObj>
              </mc:Fallback>
            </mc:AlternateContent>
          </a:graphicData>
        </a:graphic>
      </p:graphicFrame>
      <p:graphicFrame>
        <p:nvGraphicFramePr>
          <p:cNvPr id="29703" name="Object 2"/>
          <p:cNvGraphicFramePr>
            <a:graphicFrameLocks noChangeAspect="1"/>
          </p:cNvGraphicFramePr>
          <p:nvPr>
            <p:custDataLst>
              <p:tags r:id="rId4"/>
            </p:custDataLst>
          </p:nvPr>
        </p:nvGraphicFramePr>
        <p:xfrm>
          <a:off x="4713605" y="2541270"/>
          <a:ext cx="1550035" cy="457200"/>
        </p:xfrm>
        <a:graphic>
          <a:graphicData uri="http://schemas.openxmlformats.org/presentationml/2006/ole">
            <mc:AlternateContent xmlns:mc="http://schemas.openxmlformats.org/markup-compatibility/2006">
              <mc:Choice xmlns:v="urn:schemas-microsoft-com:vml" Requires="v">
                <p:oleObj spid="_x0000_s3093" name="" r:id="rId5" imgW="1179195" imgH="534670" progId="Equation.3">
                  <p:embed/>
                </p:oleObj>
              </mc:Choice>
              <mc:Fallback>
                <p:oleObj name="" r:id="rId5" imgW="1179195" imgH="534670" progId="Equation.3">
                  <p:embed/>
                  <p:pic>
                    <p:nvPicPr>
                      <p:cNvPr id="0" name="图片 3092"/>
                      <p:cNvPicPr/>
                      <p:nvPr/>
                    </p:nvPicPr>
                    <p:blipFill>
                      <a:blip r:embed="rId6"/>
                      <a:stretch>
                        <a:fillRect/>
                      </a:stretch>
                    </p:blipFill>
                    <p:spPr>
                      <a:xfrm>
                        <a:off x="4713605" y="2541270"/>
                        <a:ext cx="1550035" cy="457200"/>
                      </a:xfrm>
                      <a:prstGeom prst="rect">
                        <a:avLst/>
                      </a:prstGeom>
                      <a:noFill/>
                      <a:ln w="38100">
                        <a:noFill/>
                        <a:miter/>
                      </a:ln>
                    </p:spPr>
                  </p:pic>
                </p:oleObj>
              </mc:Fallback>
            </mc:AlternateContent>
          </a:graphicData>
        </a:graphic>
      </p:graphicFrame>
      <p:graphicFrame>
        <p:nvGraphicFramePr>
          <p:cNvPr id="29704" name="Object 3"/>
          <p:cNvGraphicFramePr>
            <a:graphicFrameLocks noChangeAspect="1"/>
          </p:cNvGraphicFramePr>
          <p:nvPr>
            <p:custDataLst>
              <p:tags r:id="rId7"/>
            </p:custDataLst>
          </p:nvPr>
        </p:nvGraphicFramePr>
        <p:xfrm>
          <a:off x="2129155" y="3309620"/>
          <a:ext cx="1748790" cy="474980"/>
        </p:xfrm>
        <a:graphic>
          <a:graphicData uri="http://schemas.openxmlformats.org/presentationml/2006/ole">
            <mc:AlternateContent xmlns:mc="http://schemas.openxmlformats.org/markup-compatibility/2006">
              <mc:Choice xmlns:v="urn:schemas-microsoft-com:vml" Requires="v">
                <p:oleObj spid="_x0000_s3095" name="" r:id="rId8" imgW="1280160" imgH="548005" progId="Equation.3">
                  <p:embed/>
                </p:oleObj>
              </mc:Choice>
              <mc:Fallback>
                <p:oleObj name="" r:id="rId8" imgW="1280160" imgH="548005" progId="Equation.3">
                  <p:embed/>
                  <p:pic>
                    <p:nvPicPr>
                      <p:cNvPr id="0" name="图片 3094"/>
                      <p:cNvPicPr/>
                      <p:nvPr/>
                    </p:nvPicPr>
                    <p:blipFill>
                      <a:blip r:embed="rId9"/>
                      <a:stretch>
                        <a:fillRect/>
                      </a:stretch>
                    </p:blipFill>
                    <p:spPr>
                      <a:xfrm>
                        <a:off x="2129155" y="3309620"/>
                        <a:ext cx="1748790" cy="474980"/>
                      </a:xfrm>
                      <a:prstGeom prst="rect">
                        <a:avLst/>
                      </a:prstGeom>
                      <a:noFill/>
                      <a:ln w="38100">
                        <a:noFill/>
                        <a:miter/>
                      </a:ln>
                    </p:spPr>
                  </p:pic>
                </p:oleObj>
              </mc:Fallback>
            </mc:AlternateContent>
          </a:graphicData>
        </a:graphic>
      </p:graphicFrame>
      <p:sp>
        <p:nvSpPr>
          <p:cNvPr id="29709" name="文本框 1"/>
          <p:cNvSpPr txBox="1"/>
          <p:nvPr>
            <p:custDataLst>
              <p:tags r:id="rId10"/>
            </p:custDataLst>
          </p:nvPr>
        </p:nvSpPr>
        <p:spPr>
          <a:xfrm>
            <a:off x="4994910" y="3239770"/>
            <a:ext cx="2676525" cy="787400"/>
          </a:xfrm>
          <a:prstGeom prst="rect">
            <a:avLst/>
          </a:prstGeom>
          <a:noFill/>
          <a:ln w="9525">
            <a:noFill/>
          </a:ln>
        </p:spPr>
        <p:txBody>
          <a:bodyPr wrap="none" anchor="t" anchorCtr="0">
            <a:spAutoFit/>
          </a:bodyPr>
          <a:p>
            <a:pPr eaLnBrk="0" hangingPunct="0">
              <a:lnSpc>
                <a:spcPct val="150000"/>
              </a:lnSpc>
            </a:pPr>
            <a:r>
              <a:rPr lang="en-US" altLang="zh-CN" sz="1600" dirty="0">
                <a:latin typeface="微软雅黑" panose="020B0503020204020204" pitchFamily="34" charset="-122"/>
                <a:ea typeface="微软雅黑" panose="020B0503020204020204" pitchFamily="34" charset="-122"/>
              </a:rPr>
              <a:t>MTBM</a:t>
            </a:r>
            <a:r>
              <a:rPr lang="zh-CN" altLang="en-US" sz="1600" dirty="0">
                <a:latin typeface="微软雅黑" panose="020B0503020204020204" pitchFamily="34" charset="-122"/>
                <a:ea typeface="微软雅黑" panose="020B0503020204020204" pitchFamily="34" charset="-122"/>
              </a:rPr>
              <a:t>：平均维修间隔时间</a:t>
            </a:r>
            <a:endParaRPr lang="en-US" altLang="zh-CN" sz="1600" dirty="0">
              <a:latin typeface="微软雅黑" panose="020B0503020204020204" pitchFamily="34" charset="-122"/>
              <a:ea typeface="微软雅黑" panose="020B0503020204020204" pitchFamily="34" charset="-122"/>
            </a:endParaRPr>
          </a:p>
          <a:p>
            <a:pPr eaLnBrk="0" hangingPunct="0">
              <a:lnSpc>
                <a:spcPct val="150000"/>
              </a:lnSpc>
            </a:pPr>
            <a:r>
              <a:rPr lang="en-US" altLang="zh-CN" sz="1600" dirty="0">
                <a:latin typeface="微软雅黑" panose="020B0503020204020204" pitchFamily="34" charset="-122"/>
                <a:ea typeface="微软雅黑" panose="020B0503020204020204" pitchFamily="34" charset="-122"/>
              </a:rPr>
              <a:t>MTTM</a:t>
            </a:r>
            <a:r>
              <a:rPr lang="zh-CN" altLang="en-US" sz="1600" dirty="0">
                <a:latin typeface="微软雅黑" panose="020B0503020204020204" pitchFamily="34" charset="-122"/>
                <a:ea typeface="微软雅黑" panose="020B0503020204020204" pitchFamily="34" charset="-122"/>
              </a:rPr>
              <a:t>：平均维修时间</a:t>
            </a:r>
            <a:endParaRPr lang="zh-CN" altLang="en-US" sz="1600" dirty="0">
              <a:latin typeface="微软雅黑" panose="020B0503020204020204" pitchFamily="34" charset="-122"/>
              <a:ea typeface="微软雅黑" panose="020B0503020204020204" pitchFamily="34" charset="-122"/>
            </a:endParaRPr>
          </a:p>
        </p:txBody>
      </p:sp>
      <p:graphicFrame>
        <p:nvGraphicFramePr>
          <p:cNvPr id="29705" name="Object 4"/>
          <p:cNvGraphicFramePr>
            <a:graphicFrameLocks noChangeAspect="1"/>
          </p:cNvGraphicFramePr>
          <p:nvPr>
            <p:custDataLst>
              <p:tags r:id="rId11"/>
            </p:custDataLst>
          </p:nvPr>
        </p:nvGraphicFramePr>
        <p:xfrm>
          <a:off x="1919605" y="4414520"/>
          <a:ext cx="2576195" cy="503555"/>
        </p:xfrm>
        <a:graphic>
          <a:graphicData uri="http://schemas.openxmlformats.org/presentationml/2006/ole">
            <mc:AlternateContent xmlns:mc="http://schemas.openxmlformats.org/markup-compatibility/2006">
              <mc:Choice xmlns:v="urn:schemas-microsoft-com:vml" Requires="v">
                <p:oleObj spid="_x0000_s3094" name="" r:id="rId12" imgW="1699895" imgH="687705" progId="Equation.3">
                  <p:embed/>
                </p:oleObj>
              </mc:Choice>
              <mc:Fallback>
                <p:oleObj name="" r:id="rId12" imgW="1699895" imgH="687705" progId="Equation.3">
                  <p:embed/>
                  <p:pic>
                    <p:nvPicPr>
                      <p:cNvPr id="0" name="图片 3093"/>
                      <p:cNvPicPr/>
                      <p:nvPr/>
                    </p:nvPicPr>
                    <p:blipFill>
                      <a:blip r:embed="rId13"/>
                      <a:stretch>
                        <a:fillRect/>
                      </a:stretch>
                    </p:blipFill>
                    <p:spPr>
                      <a:xfrm>
                        <a:off x="1919605" y="4414520"/>
                        <a:ext cx="2576195" cy="503555"/>
                      </a:xfrm>
                      <a:prstGeom prst="rect">
                        <a:avLst/>
                      </a:prstGeom>
                      <a:noFill/>
                      <a:ln w="38100">
                        <a:noFill/>
                        <a:miter/>
                      </a:ln>
                    </p:spPr>
                  </p:pic>
                </p:oleObj>
              </mc:Fallback>
            </mc:AlternateContent>
          </a:graphicData>
        </a:graphic>
      </p:graphicFrame>
      <p:sp>
        <p:nvSpPr>
          <p:cNvPr id="29710" name="文本框 18"/>
          <p:cNvSpPr txBox="1"/>
          <p:nvPr>
            <p:custDataLst>
              <p:tags r:id="rId14"/>
            </p:custDataLst>
          </p:nvPr>
        </p:nvSpPr>
        <p:spPr>
          <a:xfrm>
            <a:off x="5062855" y="4414203"/>
            <a:ext cx="2601913" cy="417512"/>
          </a:xfrm>
          <a:prstGeom prst="rect">
            <a:avLst/>
          </a:prstGeom>
          <a:noFill/>
          <a:ln w="9525">
            <a:noFill/>
          </a:ln>
        </p:spPr>
        <p:txBody>
          <a:bodyPr wrap="none" anchor="t" anchorCtr="0">
            <a:spAutoFit/>
          </a:bodyPr>
          <a:p>
            <a:pPr eaLnBrk="0" hangingPunct="0">
              <a:lnSpc>
                <a:spcPct val="150000"/>
              </a:lnSpc>
            </a:pPr>
            <a:r>
              <a:rPr lang="en-US" altLang="zh-CN" sz="1600" dirty="0">
                <a:latin typeface="微软雅黑" panose="020B0503020204020204" pitchFamily="34" charset="-122"/>
                <a:ea typeface="微软雅黑" panose="020B0503020204020204" pitchFamily="34" charset="-122"/>
              </a:rPr>
              <a:t>MLDT</a:t>
            </a:r>
            <a:r>
              <a:rPr lang="zh-CN" altLang="en-US" sz="1600" dirty="0">
                <a:latin typeface="微软雅黑" panose="020B0503020204020204" pitchFamily="34" charset="-122"/>
                <a:ea typeface="微软雅黑" panose="020B0503020204020204" pitchFamily="34" charset="-122"/>
              </a:rPr>
              <a:t>：平均保障延误时间</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06"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1508"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1509" name="文本框 9"/>
          <p:cNvSpPr/>
          <p:nvPr/>
        </p:nvSpPr>
        <p:spPr>
          <a:xfrm>
            <a:off x="9396413" y="6192838"/>
            <a:ext cx="2163762"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sp>
        <p:nvSpPr>
          <p:cNvPr id="21510"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内部测试指标</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2403" y="738823"/>
            <a:ext cx="11269663" cy="4984750"/>
          </a:xfrm>
          <a:prstGeom prst="rect">
            <a:avLst/>
          </a:prstGeom>
          <a:noFill/>
        </p:spPr>
        <p:txBody>
          <a:bodyPr>
            <a:spAutoFit/>
          </a:bodyPr>
          <a:lstStyle/>
          <a:p>
            <a:pPr marL="342900" marR="0" indent="-342900" defTabSz="914400" eaLnBrk="0" fontAlgn="auto" hangingPunct="0">
              <a:lnSpc>
                <a:spcPct val="150000"/>
              </a:lnSpc>
              <a:buClrTx/>
              <a:buSzTx/>
              <a:buFont typeface="Wingdings" panose="05000000000000000000" pitchFamily="2" charset="2"/>
              <a:buChar char="p"/>
              <a:defRPr/>
            </a:pPr>
            <a:r>
              <a:rPr kumimoji="0" 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 </a:t>
            </a:r>
            <a:r>
              <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故障自动检测率</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：能够自动检测/定位（硬件定位到FRU—现场可更换单元；软件定位到FMU—现场可管理单元）的故障数占系统总故障数的比例。检测/定位的含义就是能够及时（故障发生的当时）感知到发生故障的对象。</a:t>
            </a:r>
            <a:endParaRPr kumimoji="0" lang="zh-CN" altLang="en-US" sz="20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342900" defTabSz="914400" eaLnBrk="0" fontAlgn="auto" hangingPunct="0">
              <a:lnSpc>
                <a:spcPct val="150000"/>
              </a:lnSpc>
              <a:buClrTx/>
              <a:buSzTx/>
              <a:buFont typeface="Wingdings" panose="05000000000000000000" pitchFamily="2" charset="2"/>
              <a:buChar char="p"/>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要进行该指标评估的话，主要有两个关键值：</a:t>
            </a:r>
            <a:endParaRPr kumimoji="0" lang="zh-CN" altLang="en-US" sz="2000" kern="1200" cap="none" spc="0" normalizeH="0" baseline="0" noProof="0" dirty="0">
              <a:latin typeface="微软雅黑" panose="020B0503020204020204" pitchFamily="34" charset="-122"/>
              <a:ea typeface="微软雅黑" panose="020B0503020204020204" pitchFamily="34" charset="-122"/>
              <a:cs typeface="+mn-cs"/>
            </a:endParaRPr>
          </a:p>
          <a:p>
            <a:pPr marL="800100" marR="0" lvl="1" indent="-342900" defTabSz="914400" eaLnBrk="0" fontAlgn="auto" hangingPunct="0">
              <a:lnSpc>
                <a:spcPct val="150000"/>
              </a:lnSpc>
              <a:buClrTx/>
              <a:buSzTx/>
              <a:buFont typeface="Wingdings" panose="05000000000000000000" charset="0"/>
              <a:buChar char="Ø"/>
              <a:defRPr/>
            </a:pP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系统总的故障总数：主要来源于产品可靠性需求基线/测试基线中的故障模式全集或者产品故障模式库中的故障模式全集。</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800100" marR="0" lvl="1" indent="-342900" defTabSz="914400" eaLnBrk="0" fontAlgn="auto" hangingPunct="0">
              <a:lnSpc>
                <a:spcPct val="150000"/>
              </a:lnSpc>
              <a:buClrTx/>
              <a:buSzTx/>
              <a:buFont typeface="Wingdings" panose="05000000000000000000" charset="0"/>
              <a:buChar char="Ø"/>
              <a:defRPr/>
            </a:pP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能检测的故障总数：能检测的判断标准，一是要么是能够上报故障告警，要么是能触发后续的故障自动隔离与恢复</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1257300" marR="0" lvl="2" indent="-342900" defTabSz="914400" eaLnBrk="0" fontAlgn="auto" hangingPunct="0">
              <a:lnSpc>
                <a:spcPct val="15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实际上一个故障可能在多个模块都会发生，如果只有部分模块能检测，那么这个故障数就不能算作1，而是按照模块比例进行折算</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rPr>
              <a:t>比如总共有5个模块涉及到故障模式A，但是只有3个模块可以做到检测，那么对于故障模式A的故障检测数的计算只能算为0.6，这个比例我们叫做故障模式检测符合度</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1257300" marR="0" lvl="2" indent="-342900" defTabSz="914400" eaLnBrk="0" fontAlgn="auto" hangingPunct="0">
              <a:lnSpc>
                <a:spcPct val="15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为了简化计算，我们把符合度分为3个区间，0&lt;符合度&lt;0.4称为符合度低区间，0.4&lt;=符合度&lt;0.7称为符合度中区间，0.7&lt;=符合度&lt;1.0称为符合度高区间。那么故障自动检测率的</a:t>
            </a:r>
            <a:r>
              <a:rPr kumimoji="0" lang="zh-CN" altLang="en-US" sz="1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计算公式</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就转化为：（符合度低故障个数*0.4+符合度中故障个数*0.7+符合度高故障个数*0.9+完全符合故障个数*1）/产品总故障</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530"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2532"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2533" name="文本框 9"/>
          <p:cNvSpPr/>
          <p:nvPr/>
        </p:nvSpPr>
        <p:spPr>
          <a:xfrm>
            <a:off x="9396413" y="6192838"/>
            <a:ext cx="2163762"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sp>
        <p:nvSpPr>
          <p:cNvPr id="22534"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内部测试指标</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3038" y="657543"/>
            <a:ext cx="11269663" cy="5354320"/>
          </a:xfrm>
          <a:prstGeom prst="rect">
            <a:avLst/>
          </a:prstGeom>
          <a:noFill/>
        </p:spPr>
        <p:txBody>
          <a:bodyPr>
            <a:spAutoFit/>
          </a:bodyPr>
          <a:lstStyle/>
          <a:p>
            <a:pPr marL="342900" marR="0" indent="-342900" defTabSz="914400" eaLnBrk="0" fontAlgn="auto" hangingPunct="0">
              <a:lnSpc>
                <a:spcPct val="150000"/>
              </a:lnSpc>
              <a:buClrTx/>
              <a:buSzTx/>
              <a:buFont typeface="Wingdings" panose="05000000000000000000" pitchFamily="2" charset="2"/>
              <a:buChar char="p"/>
              <a:defRPr/>
            </a:pPr>
            <a:r>
              <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sym typeface="+mn-ea"/>
              </a:rPr>
              <a:t>故障自动恢复率</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sym typeface="+mn-ea"/>
              </a:rPr>
              <a:t>：能够自动恢复（业务无中断即可，故障本身可以没有修复）的故障数占到系统总故障数的比例。其含义就是通过重启、重试、倒换、迁移、隔离、备份恢复等等冗余手段来保证业务不中断。该值越高，系统的可用度越高。要进行该指标评估的话，和故障自动检测率一样主要有两个关键值</a:t>
            </a:r>
            <a:endParaRPr kumimoji="0" lang="zh-CN" altLang="en-US" sz="24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800100" marR="0" lvl="1" indent="-342900" defTabSz="914400" eaLnBrk="0" fontAlgn="auto" hangingPunct="0">
              <a:lnSpc>
                <a:spcPct val="150000"/>
              </a:lnSpc>
              <a:buClrTx/>
              <a:buSzTx/>
              <a:buFont typeface="Wingdings" panose="05000000000000000000" pitchFamily="2" charset="2"/>
              <a:buChar char="p"/>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sym typeface="+mn-ea"/>
              </a:rPr>
              <a:t>系统总的故障总数：主要来源于产品可靠性需求基线/测试基线中的故障模式全集或者产品故障模式库中的故障模式全集。</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800100" marR="0" lvl="1" indent="-342900" defTabSz="914400" eaLnBrk="0" fontAlgn="auto" hangingPunct="0">
              <a:lnSpc>
                <a:spcPct val="150000"/>
              </a:lnSpc>
              <a:buClrTx/>
              <a:buSzTx/>
              <a:buFont typeface="Wingdings" panose="05000000000000000000" pitchFamily="2" charset="2"/>
              <a:buChar char="p"/>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sym typeface="+mn-ea"/>
              </a:rPr>
              <a:t>能检测的故障总数：能自动恢复的判断标准就是业务无中断、数据无丢失；</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1257300" marR="0" lvl="2" indent="-342900" defTabSz="914400" eaLnBrk="0" fontAlgn="auto" hangingPunct="0">
              <a:lnSpc>
                <a:spcPct val="15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sym typeface="+mn-ea"/>
              </a:rPr>
              <a:t>实际上一个故障可能在多个模块都会发生，如果只有部分模块能自动恢复，那么这个故障数就不能算作1，而是按照模块比例进行折算</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sym typeface="+mn-ea"/>
              </a:rPr>
              <a:t>，</a:t>
            </a:r>
            <a:r>
              <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rPr>
              <a:t>比如总共有5个模块涉及到故障模式A，但是只有3个模块可以做到自动恢复，那么对于故障模式A的故障自动恢复数的计算只能算为0.6，这个比例我们叫做故障模式自动恢复符合度</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1257300" marR="0" lvl="2" indent="-342900" defTabSz="914400" eaLnBrk="0" fontAlgn="auto" hangingPunct="0">
              <a:lnSpc>
                <a:spcPct val="15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sym typeface="+mn-ea"/>
              </a:rPr>
              <a:t>为了简化计算，我们把符合度分为3个区间，0&lt;符合度&lt;0.4称为符合度低区间，0.4&lt;=符合度&lt;0.7称为符合度中区间，0.7&lt;=符合度&lt;1.0称为符合度高区间。那么故障自动恢复率的</a:t>
            </a:r>
            <a:r>
              <a:rPr kumimoji="0" lang="zh-CN" altLang="en-US" sz="1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sym typeface="+mn-ea"/>
              </a:rPr>
              <a:t>计算公式</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sym typeface="+mn-ea"/>
              </a:rPr>
              <a:t>就转化为：（符合度低故障个数*0.4+符合度中故障个数*0.7+符合度高故障个数*0.9+完全符合故障个数*1）/产品总故障数</a:t>
            </a:r>
            <a:endParaRPr kumimoji="0" lang="zh-CN" altLang="en-US" sz="24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R="0" defTabSz="914400" eaLnBrk="0" fontAlgn="auto" hangingPunct="0">
              <a:lnSpc>
                <a:spcPct val="150000"/>
              </a:lnSpc>
              <a:buClrTx/>
              <a:buSzTx/>
              <a:buFont typeface="Wingdings" panose="05000000000000000000" pitchFamily="2" charset="2"/>
              <a:defRPr/>
            </a:pP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R="0" defTabSz="914400" eaLnBrk="0" fontAlgn="auto" hangingPunct="0">
              <a:lnSpc>
                <a:spcPct val="150000"/>
              </a:lnSpc>
              <a:buClrTx/>
              <a:buSzTx/>
              <a:buFont typeface="Wingdings" panose="05000000000000000000" pitchFamily="2" charset="2"/>
              <a:defRPr/>
            </a:pPr>
            <a:r>
              <a:rPr kumimoji="0" lang="zh-CN" altLang="en-US" sz="1200" b="1"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rPr>
              <a:t>说明</a:t>
            </a:r>
            <a:r>
              <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rPr>
              <a:t>：这里所说的业务无中断，指的是从故障发生到故障影响消除的时间足够短，业务层面可以容忍这样的时间，并不是没有一点中断时间，比如主备双机，主机发生故障切换到备机，总是有一定的切换时间（切换时间内不响应业务请求），在此期间内不会造成外部业务失败就认为是无中断。</a:t>
            </a:r>
            <a:endPar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554"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3556"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3558"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内部测试指标</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3038" y="865188"/>
            <a:ext cx="11269663" cy="5262245"/>
          </a:xfrm>
          <a:prstGeom prst="rect">
            <a:avLst/>
          </a:prstGeom>
          <a:noFill/>
        </p:spPr>
        <p:txBody>
          <a:bodyPr>
            <a:spAutoFit/>
          </a:bodyPr>
          <a:lstStyle/>
          <a:p>
            <a:pPr marL="342900" marR="0" indent="-342900" defTabSz="914400" eaLnBrk="0" fontAlgn="auto" hangingPunct="0">
              <a:lnSpc>
                <a:spcPct val="150000"/>
              </a:lnSpc>
              <a:buClrTx/>
              <a:buSzTx/>
              <a:buFont typeface="Wingdings" panose="05000000000000000000" pitchFamily="2" charset="2"/>
              <a:buChar char="p"/>
              <a:defRPr/>
            </a:pPr>
            <a:r>
              <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sym typeface="+mn-ea"/>
              </a:rPr>
              <a:t>故障自动检测时长、故障自动恢复时长</a:t>
            </a:r>
            <a:endPar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sym typeface="+mn-ea"/>
            </a:endParaRPr>
          </a:p>
          <a:p>
            <a:pPr marL="800100" marR="0" lvl="1" indent="-342900" defTabSz="914400" eaLnBrk="0" fontAlgn="auto" hangingPunct="0">
              <a:lnSpc>
                <a:spcPct val="150000"/>
              </a:lnSpc>
              <a:buClrTx/>
              <a:buSzTx/>
              <a:buFont typeface="Wingdings" panose="05000000000000000000" charset="0"/>
              <a:buChar char="Ø"/>
              <a:defRPr/>
            </a:pP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rPr>
              <a:t>从上面的故障自动恢复的评估标准可以看到从故障发生到故障自动恢复的持续时间（假定为T）非常重要，这个时间超出一定的范围后，就不是自动恢复了。</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800100" marR="0" lvl="1" indent="-342900" defTabSz="914400" eaLnBrk="0" fontAlgn="auto" hangingPunct="0">
              <a:lnSpc>
                <a:spcPct val="150000"/>
              </a:lnSpc>
              <a:buClrTx/>
              <a:buSzTx/>
              <a:buFont typeface="Wingdings" panose="05000000000000000000" charset="0"/>
              <a:buChar char="Ø"/>
              <a:defRPr/>
            </a:pP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rPr>
              <a:t>这个T由两部分组成，一部分是故障从发生到被检测到的时间（故障检测时长），另一部分是从故障被检测到到故障被恢复的时间（故障自动恢复时长），</a:t>
            </a:r>
            <a:r>
              <a:rPr kumimoji="0" lang="en-US" altLang="zh-CN"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rPr>
              <a:t>举个例子，对于进程挂死这个故障，加入我们的检测机制是每隔1秒检测一次，连续3次都无响应则认为是进程挂死了，那么此处的故障检测时长就是3秒，检测到进程故障挂死后，要对进程进行重新启动，假定进程启动的时间要2秒钟，那么进程挂死故障的故障恢复时长就是2秒钟（进程停止的时间一般很快，可以忽略不计）</a:t>
            </a: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rPr>
              <a:t>。在实际的时间当中如何计算这两个值呢：</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1257300" marR="0" lvl="2" indent="-342900" defTabSz="914400" eaLnBrk="0" fontAlgn="auto" hangingPunct="0">
              <a:lnSpc>
                <a:spcPct val="150000"/>
              </a:lnSpc>
              <a:buClrTx/>
              <a:buSzTx/>
              <a:buFont typeface="Wingdings" panose="05000000000000000000" charset="0"/>
              <a:buChar char="ü"/>
              <a:defRPr/>
            </a:pP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rPr>
              <a:t>故障</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sym typeface="+mn-ea"/>
              </a:rPr>
              <a:t>自动</a:t>
            </a: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rPr>
              <a:t>检测时间 = 故障检测服务日志中记录的检测到故障的时间点 - 故障模拟服务的日志中记录的故障触发时间点</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1257300" marR="0" lvl="2" indent="-342900" defTabSz="914400" eaLnBrk="0" fontAlgn="auto" hangingPunct="0">
              <a:lnSpc>
                <a:spcPct val="150000"/>
              </a:lnSpc>
              <a:buClrTx/>
              <a:buSzTx/>
              <a:buFont typeface="Wingdings" panose="05000000000000000000" charset="0"/>
              <a:buChar char="ü"/>
              <a:defRPr/>
            </a:pP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rPr>
              <a:t>故障自动恢复时间 =  故障自动恢复动作（重启、倒换、隔离等等）的完成时间点 - 故障检测服务日志中记录的检测到故障的时间点</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R="0" defTabSz="914400" eaLnBrk="0" fontAlgn="auto" hangingPunct="0">
              <a:lnSpc>
                <a:spcPct val="150000"/>
              </a:lnSpc>
              <a:buClrTx/>
              <a:buSzTx/>
              <a:buFont typeface="Wingdings" panose="05000000000000000000" pitchFamily="2" charset="2"/>
              <a:defRPr/>
            </a:pPr>
            <a:endPar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endParaRPr>
          </a:p>
          <a:p>
            <a:pPr marR="0" defTabSz="914400" eaLnBrk="0" fontAlgn="auto" hangingPunct="0">
              <a:lnSpc>
                <a:spcPct val="150000"/>
              </a:lnSpc>
              <a:buClrTx/>
              <a:buSzTx/>
              <a:buFont typeface="Wingdings" panose="05000000000000000000" pitchFamily="2" charset="2"/>
              <a:defRPr/>
            </a:pPr>
            <a:endPar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endParaRPr>
          </a:p>
          <a:p>
            <a:pPr marR="0" defTabSz="914400" eaLnBrk="0" fontAlgn="auto" hangingPunct="0">
              <a:lnSpc>
                <a:spcPct val="150000"/>
              </a:lnSpc>
              <a:buClrTx/>
              <a:buSzTx/>
              <a:buFont typeface="Wingdings" panose="05000000000000000000" pitchFamily="2" charset="2"/>
              <a:defRPr/>
            </a:pPr>
            <a:r>
              <a:rPr kumimoji="0" lang="zh-CN" altLang="en-US" sz="1200" b="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rPr>
              <a:t>说明</a:t>
            </a:r>
            <a:r>
              <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rPr>
              <a:t>：</a:t>
            </a:r>
            <a:r>
              <a:rPr kumimoji="0" lang="en-US" altLang="zh-CN"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rPr>
              <a:t>这两个指标都是针对具体的某个故障模式而言的，属于故障模式级的能力指标。通常情况下都是秒级的，毫秒级的，做得差的一般是十秒级的。</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342900" marR="0" indent="-342900" defTabSz="914400" eaLnBrk="0" fontAlgn="auto" hangingPunct="0">
              <a:lnSpc>
                <a:spcPct val="150000"/>
              </a:lnSpc>
              <a:buClrTx/>
              <a:buSzTx/>
              <a:buFont typeface="Wingdings" panose="05000000000000000000" pitchFamily="2" charset="2"/>
              <a:buChar char="p"/>
              <a:defRPr/>
            </a:pP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554"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23556"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23558" name="TextBox 1"/>
          <p:cNvSpPr/>
          <p:nvPr/>
        </p:nvSpPr>
        <p:spPr>
          <a:xfrm>
            <a:off x="31750" y="46038"/>
            <a:ext cx="7545388" cy="645160"/>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内部测试指标</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3038" y="865188"/>
            <a:ext cx="11269663" cy="6000750"/>
          </a:xfrm>
          <a:prstGeom prst="rect">
            <a:avLst/>
          </a:prstGeom>
          <a:noFill/>
        </p:spPr>
        <p:txBody>
          <a:bodyPr>
            <a:spAutoFit/>
          </a:bodyPr>
          <a:lstStyle/>
          <a:p>
            <a:pPr marL="342900" marR="0" indent="-342900" defTabSz="914400" eaLnBrk="0" fontAlgn="auto" hangingPunct="0">
              <a:lnSpc>
                <a:spcPct val="150000"/>
              </a:lnSpc>
              <a:buClrTx/>
              <a:buSzTx/>
              <a:buFont typeface="Wingdings" panose="05000000000000000000" pitchFamily="2" charset="2"/>
              <a:buChar char="p"/>
              <a:defRPr/>
            </a:pPr>
            <a:r>
              <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sym typeface="+mn-ea"/>
              </a:rPr>
              <a:t>故障人工恢复时长</a:t>
            </a:r>
            <a:endPar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sym typeface="+mn-ea"/>
            </a:endParaRPr>
          </a:p>
          <a:p>
            <a:pPr marL="800100" marR="0" lvl="1" indent="-342900" defTabSz="914400" eaLnBrk="0" fontAlgn="auto" hangingPunct="0">
              <a:lnSpc>
                <a:spcPct val="150000"/>
              </a:lnSpc>
              <a:buClrTx/>
              <a:buSzTx/>
              <a:buFont typeface="Wingdings" panose="05000000000000000000" charset="0"/>
              <a:buChar char="Ø"/>
              <a:defRPr/>
            </a:pP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rPr>
              <a:t>指的是无法自动恢复的故障（导致了用户业务中断），比如双机倒换失败了，双机都故障了，整个系统掉电了等等，需要人工介入进行恢复时整个恢复时长。借用上面的故障自动恢复时长的思路，该指标的评估算法为：</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800100" marR="0" lvl="1" indent="-342900" defTabSz="914400" eaLnBrk="0" fontAlgn="auto" hangingPunct="0">
              <a:lnSpc>
                <a:spcPct val="150000"/>
              </a:lnSpc>
              <a:buClrTx/>
              <a:buSzTx/>
              <a:buFont typeface="Wingdings" panose="05000000000000000000" charset="0"/>
              <a:buChar char="Ø"/>
              <a:defRPr/>
            </a:pP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rPr>
              <a:t>故障人工恢复时长  =  用户业务恢复正常运行的时间点（人工计时或者用户业务系统的日志记录的恢复时间点） - 用户业务发生中断的时间点（用户保障时间点或者用户业务系统的日志记录的中断时间点）。此处的故障检测时间忽略不计。因为故障人工恢复时长一般都是分钟级、小时级、甚至是天级的，而故障检测时间一般是秒级的。</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sym typeface="+mn-ea"/>
            </a:endParaRPr>
          </a:p>
          <a:p>
            <a:pPr marL="171450" marR="0" indent="-171450" defTabSz="914400" eaLnBrk="0" fontAlgn="auto" hangingPunct="0">
              <a:lnSpc>
                <a:spcPct val="150000"/>
              </a:lnSpc>
              <a:buClrTx/>
              <a:buSzTx/>
              <a:buFont typeface="Wingdings" panose="05000000000000000000" charset="0"/>
              <a:buChar char="p"/>
              <a:defRPr/>
            </a:pPr>
            <a:r>
              <a:rPr kumimoji="0" lang="en-US" altLang="zh-CN"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sym typeface="+mn-ea"/>
              </a:rPr>
              <a:t> </a:t>
            </a:r>
            <a:r>
              <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sym typeface="+mn-ea"/>
              </a:rPr>
              <a:t>过载保护评估</a:t>
            </a:r>
            <a:endPar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sym typeface="+mn-ea"/>
            </a:endParaRPr>
          </a:p>
          <a:p>
            <a:pPr marL="628650" marR="0" lvl="1" indent="-171450" defTabSz="914400" eaLnBrk="0" fontAlgn="auto" hangingPunct="0">
              <a:lnSpc>
                <a:spcPct val="150000"/>
              </a:lnSpc>
              <a:buClrTx/>
              <a:buSzTx/>
              <a:buFont typeface="Wingdings" panose="05000000000000000000" charset="0"/>
              <a:buChar char="Ø"/>
              <a:defRPr/>
            </a:pPr>
            <a:r>
              <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rPr>
              <a:t> </a:t>
            </a:r>
            <a:r>
              <a:rPr kumimoji="0" lang="zh-CN" altLang="en-US" sz="1600" kern="1200" cap="none" spc="0" normalizeH="0" baseline="0" noProof="0" dirty="0">
                <a:solidFill>
                  <a:schemeClr val="tx1"/>
                </a:solidFill>
                <a:latin typeface="微软雅黑" panose="020B0503020204020204" pitchFamily="34" charset="-122"/>
                <a:ea typeface="微软雅黑" panose="020B0503020204020204" pitchFamily="34" charset="-122"/>
                <a:cs typeface="+mn-cs"/>
                <a:sym typeface="+mn-ea"/>
              </a:rPr>
              <a:t>过载保护的评估方案一般是在系统正常最大业务处理能力N倍的情况下，业务成功率达到的百分比，例如5倍的情况下，业务成功率达到95%，有两个关键值的计算描述如下：</a:t>
            </a:r>
            <a:endParaRPr kumimoji="0" lang="zh-CN" altLang="en-US" sz="1600" kern="1200" cap="none" spc="0" normalizeH="0" baseline="0" noProof="0" dirty="0">
              <a:solidFill>
                <a:schemeClr val="tx1"/>
              </a:solidFill>
              <a:latin typeface="微软雅黑" panose="020B0503020204020204" pitchFamily="34" charset="-122"/>
              <a:ea typeface="微软雅黑" panose="020B0503020204020204" pitchFamily="34" charset="-122"/>
              <a:cs typeface="+mn-cs"/>
              <a:sym typeface="+mn-ea"/>
            </a:endParaRPr>
          </a:p>
          <a:p>
            <a:pPr marL="1200150" marR="0" lvl="2" indent="-285750" defTabSz="914400" eaLnBrk="0" fontAlgn="auto" hangingPunct="0">
              <a:lnSpc>
                <a:spcPct val="150000"/>
              </a:lnSpc>
              <a:buClrTx/>
              <a:buSzTx/>
              <a:buFont typeface="Wingdings" panose="05000000000000000000" charset="0"/>
              <a:buChar char="ü"/>
              <a:defRPr/>
            </a:pPr>
            <a:r>
              <a:rPr kumimoji="0" lang="zh-CN" altLang="en-US" sz="1600" b="1" kern="1200" cap="none" spc="0" normalizeH="0" baseline="0" noProof="0" dirty="0">
                <a:solidFill>
                  <a:schemeClr val="tx1"/>
                </a:solidFill>
                <a:latin typeface="微软雅黑" panose="020B0503020204020204" pitchFamily="34" charset="-122"/>
                <a:ea typeface="微软雅黑" panose="020B0503020204020204" pitchFamily="34" charset="-122"/>
                <a:cs typeface="+mn-cs"/>
                <a:sym typeface="+mn-ea"/>
              </a:rPr>
              <a:t>过载的倍数</a:t>
            </a:r>
            <a:r>
              <a:rPr kumimoji="0" lang="zh-CN" altLang="en-US" sz="1600" kern="1200" cap="none" spc="0" normalizeH="0" baseline="0" noProof="0" dirty="0">
                <a:solidFill>
                  <a:schemeClr val="tx1"/>
                </a:solidFill>
                <a:latin typeface="微软雅黑" panose="020B0503020204020204" pitchFamily="34" charset="-122"/>
                <a:ea typeface="微软雅黑" panose="020B0503020204020204" pitchFamily="34" charset="-122"/>
                <a:cs typeface="+mn-cs"/>
                <a:sym typeface="+mn-ea"/>
              </a:rPr>
              <a:t>：这里面首先要确定的系统的最大业务处理能力P，这个指的是系统的软硬件资源可以承载的最大业务量，需要通过测试给出（就是系统处在即将过载的时候的处理能力），例如一个存储系统的最大IOPS是1万</a:t>
            </a:r>
            <a:endParaRPr kumimoji="0" lang="zh-CN" altLang="en-US" sz="1600" kern="1200" cap="none" spc="0" normalizeH="0" baseline="0" noProof="0" dirty="0">
              <a:solidFill>
                <a:schemeClr val="tx1"/>
              </a:solidFill>
              <a:latin typeface="微软雅黑" panose="020B0503020204020204" pitchFamily="34" charset="-122"/>
              <a:ea typeface="微软雅黑" panose="020B0503020204020204" pitchFamily="34" charset="-122"/>
              <a:cs typeface="+mn-cs"/>
              <a:sym typeface="+mn-ea"/>
            </a:endParaRPr>
          </a:p>
          <a:p>
            <a:pPr marL="1200150" marR="0" lvl="2" indent="-285750" defTabSz="914400" eaLnBrk="0" fontAlgn="auto" hangingPunct="0">
              <a:lnSpc>
                <a:spcPct val="150000"/>
              </a:lnSpc>
              <a:buClrTx/>
              <a:buSzTx/>
              <a:buFont typeface="Wingdings" panose="05000000000000000000" charset="0"/>
              <a:buChar char="ü"/>
              <a:defRPr/>
            </a:pPr>
            <a:r>
              <a:rPr kumimoji="0" lang="zh-CN" altLang="en-US" sz="1600" b="1" kern="1200" cap="none" spc="0" normalizeH="0" baseline="0" noProof="0" dirty="0">
                <a:solidFill>
                  <a:schemeClr val="tx1"/>
                </a:solidFill>
                <a:latin typeface="微软雅黑" panose="020B0503020204020204" pitchFamily="34" charset="-122"/>
                <a:ea typeface="微软雅黑" panose="020B0503020204020204" pitchFamily="34" charset="-122"/>
                <a:cs typeface="+mn-cs"/>
                <a:sym typeface="+mn-ea"/>
              </a:rPr>
              <a:t>成功率</a:t>
            </a:r>
            <a:r>
              <a:rPr kumimoji="0" lang="zh-CN" altLang="en-US" sz="1600" kern="1200" cap="none" spc="0" normalizeH="0" baseline="0" noProof="0" dirty="0">
                <a:solidFill>
                  <a:schemeClr val="tx1"/>
                </a:solidFill>
                <a:latin typeface="微软雅黑" panose="020B0503020204020204" pitchFamily="34" charset="-122"/>
                <a:ea typeface="微软雅黑" panose="020B0503020204020204" pitchFamily="34" charset="-122"/>
                <a:cs typeface="+mn-cs"/>
                <a:sym typeface="+mn-ea"/>
              </a:rPr>
              <a:t>：分子是当前可以成功的业务量，其分母是系统的最大业务处理能力。例如当前每秒要进入系统的IO是5万个，那么过载的倍数就是5万/1万就是5倍，可以正常处理的IOPS是9800，那么此时的业务成功率= 9800/10000= 98%。也就是说过载5倍的情况下，业务成功率可以达到98%。</a:t>
            </a:r>
            <a:endPar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endParaRPr>
          </a:p>
          <a:p>
            <a:pPr marR="0" defTabSz="914400" eaLnBrk="0" fontAlgn="auto" hangingPunct="0">
              <a:lnSpc>
                <a:spcPct val="150000"/>
              </a:lnSpc>
              <a:buClrTx/>
              <a:buSzTx/>
              <a:buFont typeface="Wingdings" panose="05000000000000000000" pitchFamily="2" charset="2"/>
              <a:defRPr/>
            </a:pPr>
            <a:endParaRPr kumimoji="0" lang="zh-CN" altLang="en-US" sz="1200" i="1" kern="1200" cap="none" spc="0" normalizeH="0" baseline="0" noProof="0" dirty="0">
              <a:solidFill>
                <a:srgbClr val="102CFC"/>
              </a:solidFill>
              <a:latin typeface="微软雅黑" panose="020B0503020204020204" pitchFamily="34" charset="-122"/>
              <a:ea typeface="微软雅黑" panose="020B0503020204020204" pitchFamily="34" charset="-122"/>
              <a:cs typeface="+mn-cs"/>
              <a:sym typeface="+mn-ea"/>
            </a:endParaRPr>
          </a:p>
          <a:p>
            <a:pPr marL="342900" marR="0" indent="-342900" defTabSz="914400" eaLnBrk="0" fontAlgn="auto" hangingPunct="0">
              <a:lnSpc>
                <a:spcPct val="150000"/>
              </a:lnSpc>
              <a:buClrTx/>
              <a:buSzTx/>
              <a:buFont typeface="Wingdings" panose="05000000000000000000" pitchFamily="2" charset="2"/>
              <a:buChar char="p"/>
              <a:defRPr/>
            </a:pP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314"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3316" name="图片 8"/>
          <p:cNvPicPr>
            <a:picLocks noChangeAspect="1"/>
          </p:cNvPicPr>
          <p:nvPr/>
        </p:nvPicPr>
        <p:blipFill>
          <a:blip r:embed="rId1"/>
          <a:stretch>
            <a:fillRect/>
          </a:stretch>
        </p:blipFill>
        <p:spPr>
          <a:xfrm>
            <a:off x="9732963" y="46038"/>
            <a:ext cx="1706562" cy="590550"/>
          </a:xfrm>
          <a:prstGeom prst="rect">
            <a:avLst/>
          </a:prstGeom>
          <a:noFill/>
          <a:ln w="9525">
            <a:noFill/>
          </a:ln>
        </p:spPr>
      </p:pic>
      <p:sp>
        <p:nvSpPr>
          <p:cNvPr id="13318" name="TextBox 1"/>
          <p:cNvSpPr/>
          <p:nvPr/>
        </p:nvSpPr>
        <p:spPr>
          <a:xfrm>
            <a:off x="31750" y="46038"/>
            <a:ext cx="4535488" cy="646112"/>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可靠性的价值</a:t>
            </a:r>
            <a:endParaRPr lang="zh-CN" altLang="en-US" sz="3600" dirty="0">
              <a:latin typeface="Arial" panose="020B0604020202020204" pitchFamily="34" charset="0"/>
              <a:ea typeface="宋体" panose="02010600030101010101" pitchFamily="2" charset="-122"/>
            </a:endParaRPr>
          </a:p>
        </p:txBody>
      </p:sp>
      <p:sp>
        <p:nvSpPr>
          <p:cNvPr id="9" name="文本框 8"/>
          <p:cNvSpPr txBox="1"/>
          <p:nvPr/>
        </p:nvSpPr>
        <p:spPr>
          <a:xfrm>
            <a:off x="65088" y="601663"/>
            <a:ext cx="11099800" cy="5444490"/>
          </a:xfrm>
          <a:prstGeom prst="rect">
            <a:avLst/>
          </a:prstGeom>
          <a:noFill/>
        </p:spPr>
        <p:txBody>
          <a:bodyPr>
            <a:spAutoFit/>
          </a:bodyPr>
          <a:lstStyle/>
          <a:p>
            <a:pPr marL="285750" marR="0" indent="-285750" defTabSz="914400">
              <a:lnSpc>
                <a:spcPct val="150000"/>
              </a:lnSpc>
              <a:spcBef>
                <a:spcPct val="30000"/>
              </a:spcBef>
              <a:buClrTx/>
              <a:buSzTx/>
              <a:buFont typeface="Wingdings" panose="05000000000000000000" pitchFamily="2" charset="2"/>
              <a:buChar char="p"/>
              <a:defRPr/>
            </a:pP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 </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减少</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故障和事故的发生，尤其是避免</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灾难性事故</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发生：</a:t>
            </a:r>
            <a:endParaRPr kumimoji="0" lang="en-US" altLang="zh-CN" sz="24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150000"/>
              </a:lnSpc>
              <a:spcBef>
                <a:spcPct val="30000"/>
              </a:spcBef>
              <a:buClrTx/>
              <a:buSzTx/>
              <a:buFont typeface="Wingdings" panose="05000000000000000000" pitchFamily="2" charset="2"/>
              <a:buChar char="Ø"/>
              <a:defRPr/>
            </a:pP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 86</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年</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1</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月</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28</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日</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美航天飞机”挑战者号”由于</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1</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个密封圈失效</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起飞</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76S</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后爆炸</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,7</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名宇航员丧生</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造成</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12</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亿美元的经济损</a:t>
            </a:r>
            <a:endPar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endParaRPr>
          </a:p>
          <a:p>
            <a:pPr marL="342900" marR="0" indent="17780" defTabSz="914400">
              <a:lnSpc>
                <a:spcPct val="150000"/>
              </a:lnSpc>
              <a:spcBef>
                <a:spcPct val="30000"/>
              </a:spcBef>
              <a:buClrTx/>
              <a:buSzTx/>
              <a:buFont typeface="Wingdings" panose="05000000000000000000" pitchFamily="2" charset="2"/>
              <a:buChar char="Ø"/>
              <a:defRPr/>
            </a:pP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92</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年我国发射”澳星号”时由于一个小小零件的故障</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发射失败</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造成了巨大的经济损失和政治影响</a:t>
            </a:r>
            <a:endPar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endParaRPr>
          </a:p>
          <a:p>
            <a:pPr marL="342900" marR="0" indent="-342900" defTabSz="914400">
              <a:lnSpc>
                <a:spcPct val="150000"/>
              </a:lnSpc>
              <a:spcBef>
                <a:spcPct val="30000"/>
              </a:spcBef>
              <a:buClrTx/>
              <a:buSzTx/>
              <a:buFont typeface="Wingdings" panose="05000000000000000000" pitchFamily="2" charset="2"/>
              <a:buChar char="p"/>
              <a:defRPr/>
            </a:pP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降低</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产品的</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总</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费用：</a:t>
            </a:r>
            <a:endParaRPr kumimoji="0" lang="en-US" altLang="zh-CN" sz="2400" kern="1200" cap="none" spc="0" normalizeH="0" baseline="0" noProof="0" dirty="0">
              <a:latin typeface="微软雅黑" panose="020B0503020204020204" pitchFamily="34" charset="-122"/>
              <a:ea typeface="微软雅黑" panose="020B0503020204020204" pitchFamily="34" charset="-122"/>
              <a:cs typeface="+mn-cs"/>
            </a:endParaRPr>
          </a:p>
          <a:p>
            <a:pPr marL="536575" marR="0" indent="-176530" defTabSz="914400">
              <a:lnSpc>
                <a:spcPct val="150000"/>
              </a:lnSpc>
              <a:spcBef>
                <a:spcPct val="30000"/>
              </a:spcBef>
              <a:buClrTx/>
              <a:buSzTx/>
              <a:buFont typeface="Wingdings" panose="05000000000000000000" pitchFamily="2" charset="2"/>
              <a:buChar char="Ø"/>
              <a:defRPr/>
            </a:pP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首先要增加费用</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如选用好的硬件和编程语言</a:t>
            </a:r>
            <a:r>
              <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rPr>
              <a:t> 冗余设计等。然后产品可靠性的提高使得维修费及停机检查损失费大 大减小，使总费用降低</a:t>
            </a:r>
            <a:endParaRPr kumimoji="0" lang="en-US" altLang="zh-CN" sz="1600" kern="1200" cap="none" spc="0" normalizeH="0" baseline="0" noProof="0" dirty="0">
              <a:solidFill>
                <a:srgbClr val="333333"/>
              </a:solidFill>
              <a:latin typeface="微软雅黑" panose="020B0503020204020204" pitchFamily="34" charset="-122"/>
              <a:ea typeface="微软雅黑" panose="020B0503020204020204" pitchFamily="34" charset="-122"/>
              <a:cs typeface="+mn-cs"/>
            </a:endParaRPr>
          </a:p>
          <a:p>
            <a:pPr marL="342900" marR="0" indent="-342900" defTabSz="914400">
              <a:lnSpc>
                <a:spcPct val="150000"/>
              </a:lnSpc>
              <a:spcBef>
                <a:spcPct val="30000"/>
              </a:spcBef>
              <a:buClrTx/>
              <a:buSzTx/>
              <a:buFont typeface="Wingdings" panose="05000000000000000000" pitchFamily="2" charset="2"/>
              <a:buChar char="p"/>
              <a:defRPr/>
            </a:pP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对客户而言，</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减少</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停机时间，提升产品的可用率，一台设备顶多台用，发挥多倍的效益</a:t>
            </a:r>
            <a:endParaRPr kumimoji="0" lang="en-US" altLang="zh-CN" sz="24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342900" defTabSz="914400">
              <a:lnSpc>
                <a:spcPct val="150000"/>
              </a:lnSpc>
              <a:spcBef>
                <a:spcPct val="30000"/>
              </a:spcBef>
              <a:buClrTx/>
              <a:buSzTx/>
              <a:buFont typeface="Wingdings" panose="05000000000000000000" pitchFamily="2" charset="2"/>
              <a:buChar char="p"/>
              <a:defRPr/>
            </a:pP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对于公司而言，可以</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改善</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公司信誉，</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增强</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竞争力，</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扩大</a:t>
            </a: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市场份额，从而提高经济效益。</a:t>
            </a:r>
            <a:endParaRPr kumimoji="0" lang="en-US" altLang="zh-CN" sz="2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8196"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8197"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sp>
        <p:nvSpPr>
          <p:cNvPr id="8198" name="TextBox 1"/>
          <p:cNvSpPr/>
          <p:nvPr/>
        </p:nvSpPr>
        <p:spPr>
          <a:xfrm>
            <a:off x="31750" y="46038"/>
            <a:ext cx="4535488" cy="646112"/>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国外发展历史</a:t>
            </a:r>
            <a:endParaRPr lang="zh-CN" altLang="en-US" sz="3600" dirty="0">
              <a:latin typeface="Arial" panose="020B0604020202020204" pitchFamily="34" charset="0"/>
              <a:ea typeface="宋体" panose="02010600030101010101" pitchFamily="2" charset="-122"/>
            </a:endParaRPr>
          </a:p>
        </p:txBody>
      </p:sp>
      <p:sp>
        <p:nvSpPr>
          <p:cNvPr id="9" name="文本框 8"/>
          <p:cNvSpPr txBox="1"/>
          <p:nvPr/>
        </p:nvSpPr>
        <p:spPr>
          <a:xfrm>
            <a:off x="103188" y="993775"/>
            <a:ext cx="11245850" cy="5024438"/>
          </a:xfrm>
          <a:prstGeom prst="rect">
            <a:avLst/>
          </a:prstGeom>
          <a:noFill/>
        </p:spPr>
        <p:txBody>
          <a:bodyPr>
            <a:spAutoFit/>
          </a:bodyPr>
          <a:lstStyle/>
          <a:p>
            <a:pPr marL="285750" marR="0" indent="-285750" defTabSz="914400">
              <a:lnSpc>
                <a:spcPct val="150000"/>
              </a:lnSpc>
              <a:buClrTx/>
              <a:buSzTx/>
              <a:buFont typeface="Wingdings" panose="05000000000000000000" pitchFamily="2" charset="2"/>
              <a:buChar char="p"/>
              <a:defRPr/>
            </a:pPr>
            <a:r>
              <a:rPr kumimoji="0" lang="en-US" altLang="zh-CN" kern="1200" cap="none" spc="0" normalizeH="0" baseline="0" noProof="0" dirty="0">
                <a:latin typeface="微软雅黑" panose="020B0503020204020204" pitchFamily="34" charset="-122"/>
                <a:ea typeface="微软雅黑" panose="020B0503020204020204" pitchFamily="34" charset="-122"/>
                <a:cs typeface="+mn-cs"/>
              </a:rPr>
              <a:t>1940s</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年，起源于美国</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重点在于电子管和真空管的可靠性研究</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成立</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AGREE</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，电子设备可靠性顾问委员会</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indent="-285750" defTabSz="914400">
              <a:lnSpc>
                <a:spcPct val="150000"/>
              </a:lnSpc>
              <a:buClrTx/>
              <a:buSzTx/>
              <a:buFont typeface="Wingdings" panose="05000000000000000000" pitchFamily="2" charset="2"/>
              <a:buChar char="p"/>
              <a:defRPr/>
            </a:pPr>
            <a:r>
              <a:rPr kumimoji="0" lang="en-US" altLang="zh-CN" kern="1200" cap="none" spc="0" normalizeH="0" baseline="0" noProof="0" dirty="0">
                <a:latin typeface="微软雅黑" panose="020B0503020204020204" pitchFamily="34" charset="-122"/>
                <a:ea typeface="微软雅黑" panose="020B0503020204020204" pitchFamily="34" charset="-122"/>
                <a:cs typeface="+mn-cs"/>
              </a:rPr>
              <a:t>1950s</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年，推广发展</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美国制定了一系列军用可靠性标准</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AGREE</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1957</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年发表的</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军用电子设备的可靠性</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报告成为后来全世界可靠性工作的指南</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前苏联、日本、英国等国家开始介入可靠性研究</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可靠性由电子设备拓展到电力、机械、动力等方面</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indent="-342900" defTabSz="914400">
              <a:lnSpc>
                <a:spcPct val="150000"/>
              </a:lnSpc>
              <a:buClrTx/>
              <a:buSzTx/>
              <a:buFont typeface="Wingdings" panose="05000000000000000000" pitchFamily="2" charset="2"/>
              <a:buChar char="p"/>
              <a:defRPr/>
            </a:pPr>
            <a:r>
              <a:rPr kumimoji="0" lang="en-US" altLang="zh-CN" kern="1200" cap="none" spc="0" normalizeH="0" baseline="0" noProof="0" dirty="0">
                <a:latin typeface="微软雅黑" panose="020B0503020204020204" pitchFamily="34" charset="-122"/>
                <a:ea typeface="微软雅黑" panose="020B0503020204020204" pitchFamily="34" charset="-122"/>
                <a:cs typeface="+mn-cs"/>
              </a:rPr>
              <a:t>1960s</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，可靠性工程的系统化</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阿波罗项目全面采用的可靠性工程技术，极大地推动了可靠性技术在全世界的推广</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可靠性工程已经成为系统工程的一部分，日益系统化</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可靠性统计试验逐步完善</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9220"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9221"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sp>
        <p:nvSpPr>
          <p:cNvPr id="9222" name="TextBox 1"/>
          <p:cNvSpPr/>
          <p:nvPr/>
        </p:nvSpPr>
        <p:spPr>
          <a:xfrm>
            <a:off x="31750" y="46038"/>
            <a:ext cx="4535488" cy="646112"/>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国外发展历史</a:t>
            </a:r>
            <a:endParaRPr lang="zh-CN" altLang="en-US" sz="3600" dirty="0">
              <a:latin typeface="Arial" panose="020B0604020202020204" pitchFamily="34" charset="0"/>
              <a:ea typeface="宋体" panose="02010600030101010101" pitchFamily="2" charset="-122"/>
            </a:endParaRPr>
          </a:p>
        </p:txBody>
      </p:sp>
      <p:sp>
        <p:nvSpPr>
          <p:cNvPr id="9" name="文本框 8"/>
          <p:cNvSpPr txBox="1"/>
          <p:nvPr/>
        </p:nvSpPr>
        <p:spPr>
          <a:xfrm>
            <a:off x="172720" y="1005205"/>
            <a:ext cx="11089640" cy="5354320"/>
          </a:xfrm>
          <a:prstGeom prst="rect">
            <a:avLst/>
          </a:prstGeom>
          <a:noFill/>
        </p:spPr>
        <p:txBody>
          <a:bodyPr wrap="square">
            <a:spAutoFit/>
          </a:bodyPr>
          <a:lstStyle/>
          <a:p>
            <a:pPr marL="285750" marR="0" indent="-285750" defTabSz="914400">
              <a:lnSpc>
                <a:spcPct val="150000"/>
              </a:lnSpc>
              <a:buClrTx/>
              <a:buSzTx/>
              <a:buFont typeface="Wingdings" panose="05000000000000000000" pitchFamily="2" charset="2"/>
              <a:buChar char="p"/>
              <a:defRPr/>
            </a:pPr>
            <a:r>
              <a:rPr kumimoji="0" lang="en-US" altLang="zh-CN" kern="1200" cap="none" spc="0" normalizeH="0" baseline="0" noProof="0" dirty="0">
                <a:latin typeface="微软雅黑" panose="020B0503020204020204" pitchFamily="34" charset="-122"/>
                <a:ea typeface="微软雅黑" panose="020B0503020204020204" pitchFamily="34" charset="-122"/>
                <a:cs typeface="+mn-cs"/>
              </a:rPr>
              <a:t>1970s</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，进入可靠性保证阶段</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可靠性管理的作用突出显现，美国将可靠性管理作为质量管理的核心</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日本全面引进可靠性技术，推行全面质量管理，取得巨大效益</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indent="-285750" defTabSz="914400">
              <a:lnSpc>
                <a:spcPct val="150000"/>
              </a:lnSpc>
              <a:buClrTx/>
              <a:buSzTx/>
              <a:buFont typeface="Wingdings" panose="05000000000000000000" pitchFamily="2" charset="2"/>
              <a:buChar char="p"/>
              <a:defRPr/>
            </a:pPr>
            <a:r>
              <a:rPr kumimoji="0" lang="en-US" altLang="zh-CN" kern="1200" cap="none" spc="0" normalizeH="0" baseline="0" noProof="0" dirty="0">
                <a:latin typeface="微软雅黑" panose="020B0503020204020204" pitchFamily="34" charset="-122"/>
                <a:ea typeface="微软雅黑" panose="020B0503020204020204" pitchFamily="34" charset="-122"/>
                <a:cs typeface="+mn-cs"/>
              </a:rPr>
              <a:t>1980s</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，可靠性体系完善</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美国建立了完备的可靠性标准体系，如可靠性通用大纲、可靠性预计、</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FMEA</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等</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可靠性工作项目不断丰富，例如电路容差设计、潜在电路分析、随机有限元分析等</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波音公司建立了完备的故障信息闭环管理体系</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indent="-285750" defTabSz="914400">
              <a:lnSpc>
                <a:spcPct val="150000"/>
              </a:lnSpc>
              <a:buClrTx/>
              <a:buSzTx/>
              <a:buFont typeface="Wingdings" panose="05000000000000000000" pitchFamily="2" charset="2"/>
              <a:buChar char="p"/>
              <a:defRPr/>
            </a:pPr>
            <a:r>
              <a:rPr kumimoji="0" lang="en-US" altLang="zh-CN" kern="1200" cap="none" spc="0" normalizeH="0" baseline="0" noProof="0" dirty="0">
                <a:latin typeface="微软雅黑" panose="020B0503020204020204" pitchFamily="34" charset="-122"/>
                <a:ea typeface="微软雅黑" panose="020B0503020204020204" pitchFamily="34" charset="-122"/>
                <a:cs typeface="+mn-cs"/>
              </a:rPr>
              <a:t>1990s</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年，可靠性工程深度拓展</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ISO9000</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将可靠性列入研制过程的必要工作项目</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民用产品全面建立可靠性要求体系</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机械、结构、机构的可靠性分析方法成熟</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诞生了大量可靠性软件工具</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24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0244"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10246" name="TextBox 1"/>
          <p:cNvSpPr/>
          <p:nvPr/>
        </p:nvSpPr>
        <p:spPr>
          <a:xfrm>
            <a:off x="31750" y="46038"/>
            <a:ext cx="4535488" cy="646112"/>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国内发展历史</a:t>
            </a:r>
            <a:endParaRPr lang="zh-CN" altLang="en-US" sz="3600" dirty="0">
              <a:latin typeface="Arial" panose="020B0604020202020204" pitchFamily="34" charset="0"/>
              <a:ea typeface="宋体" panose="02010600030101010101" pitchFamily="2" charset="-122"/>
            </a:endParaRPr>
          </a:p>
        </p:txBody>
      </p:sp>
      <p:sp>
        <p:nvSpPr>
          <p:cNvPr id="9" name="文本框 8"/>
          <p:cNvSpPr txBox="1"/>
          <p:nvPr/>
        </p:nvSpPr>
        <p:spPr>
          <a:xfrm>
            <a:off x="58738" y="831850"/>
            <a:ext cx="11245850" cy="5272088"/>
          </a:xfrm>
          <a:prstGeom prst="rect">
            <a:avLst/>
          </a:prstGeom>
          <a:noFill/>
        </p:spPr>
        <p:txBody>
          <a:bodyPr>
            <a:spAutoFit/>
          </a:bodyPr>
          <a:lstStyle/>
          <a:p>
            <a:pPr marL="285750" marR="0" indent="-285750" defTabSz="914400">
              <a:lnSpc>
                <a:spcPct val="150000"/>
              </a:lnSpc>
              <a:spcBef>
                <a:spcPct val="30000"/>
              </a:spcBef>
              <a:buClrTx/>
              <a:buSzTx/>
              <a:buFont typeface="Wingdings" panose="05000000000000000000" pitchFamily="2" charset="2"/>
              <a:buChar char="p"/>
              <a:defRPr/>
            </a:pPr>
            <a:r>
              <a:rPr kumimoji="0" lang="en-US" altLang="zh-CN" kern="1200" cap="none" spc="0" normalizeH="0" baseline="0" noProof="0" dirty="0">
                <a:latin typeface="微软雅黑" panose="020B0503020204020204" pitchFamily="34" charset="-122"/>
                <a:ea typeface="微软雅黑" panose="020B0503020204020204" pitchFamily="34" charset="-122"/>
                <a:cs typeface="+mn-cs"/>
              </a:rPr>
              <a:t>1960s</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年，可靠性引入到中国</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150000"/>
              </a:lnSpc>
              <a:spcBef>
                <a:spcPct val="30000"/>
              </a:spcBef>
              <a:buClrTx/>
              <a:buSzTx/>
              <a:buFont typeface="Wingdings" panose="05000000000000000000" pitchFamily="2" charset="2"/>
              <a:buChar char="p"/>
              <a:defRPr/>
            </a:pPr>
            <a:r>
              <a:rPr kumimoji="0" lang="en-US" altLang="zh-CN" kern="1200" cap="none" spc="0" normalizeH="0" baseline="0" noProof="0" dirty="0">
                <a:latin typeface="微软雅黑" panose="020B0503020204020204" pitchFamily="34" charset="-122"/>
                <a:ea typeface="微软雅黑" panose="020B0503020204020204" pitchFamily="34" charset="-122"/>
                <a:cs typeface="+mn-cs"/>
              </a:rPr>
              <a:t>1970s</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年，可靠性引进和研究阶段</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3000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诞生了大量可靠性标准</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3000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翻译了一些可靠性书籍</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3000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产生了一些可靠性报告</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indent="-285750" defTabSz="914400">
              <a:lnSpc>
                <a:spcPct val="150000"/>
              </a:lnSpc>
              <a:spcBef>
                <a:spcPct val="30000"/>
              </a:spcBef>
              <a:buClrTx/>
              <a:buSzTx/>
              <a:buFont typeface="Wingdings" panose="05000000000000000000" pitchFamily="2" charset="2"/>
              <a:buChar char="p"/>
              <a:defRPr/>
            </a:pPr>
            <a:r>
              <a:rPr kumimoji="0" lang="en-US" altLang="zh-CN" kern="1200" cap="none" spc="0" normalizeH="0" baseline="0" noProof="0" dirty="0">
                <a:latin typeface="微软雅黑" panose="020B0503020204020204" pitchFamily="34" charset="-122"/>
                <a:ea typeface="微软雅黑" panose="020B0503020204020204" pitchFamily="34" charset="-122"/>
                <a:cs typeface="+mn-cs"/>
              </a:rPr>
              <a:t>1980s</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年，可靠性工程的应用</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30000"/>
              </a:spcBef>
              <a:spcAft>
                <a:spcPct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1985</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年，诞生了中国质量与可靠性信息中心</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30000"/>
              </a:spcBef>
              <a:spcAft>
                <a:spcPct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1986</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年，在高校中诞生了可靠性的专门学科</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30000"/>
              </a:spcBef>
              <a:spcAft>
                <a:spcPct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1988</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GJB450-88《</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武器装备可靠性通用大纲</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推行，成为军工和民用产品的可靠性工作标准</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50000"/>
              </a:lnSpc>
              <a:spcBef>
                <a:spcPct val="3000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大量研究课题取得突破性进展</a:t>
            </a: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266"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1268"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11270" name="TextBox 1"/>
          <p:cNvSpPr/>
          <p:nvPr/>
        </p:nvSpPr>
        <p:spPr>
          <a:xfrm>
            <a:off x="31750" y="46038"/>
            <a:ext cx="4535488" cy="646112"/>
          </a:xfrm>
          <a:prstGeom prst="rect">
            <a:avLst/>
          </a:prstGeom>
          <a:noFill/>
          <a:ln w="9525">
            <a:noFill/>
          </a:ln>
        </p:spPr>
        <p:txBody>
          <a:bodyPr anchor="t" anchorCtr="0">
            <a:spAutoFit/>
          </a:bodyPr>
          <a:p>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国内发展历史</a:t>
            </a:r>
            <a:endParaRPr lang="zh-CN" altLang="en-US" sz="3600" dirty="0">
              <a:latin typeface="Arial" panose="020B0604020202020204" pitchFamily="34" charset="0"/>
              <a:ea typeface="宋体" panose="02010600030101010101" pitchFamily="2" charset="-122"/>
            </a:endParaRPr>
          </a:p>
        </p:txBody>
      </p:sp>
      <p:sp>
        <p:nvSpPr>
          <p:cNvPr id="11271" name="文本框 8"/>
          <p:cNvSpPr txBox="1"/>
          <p:nvPr/>
        </p:nvSpPr>
        <p:spPr>
          <a:xfrm>
            <a:off x="58738" y="755650"/>
            <a:ext cx="11245850" cy="5278438"/>
          </a:xfrm>
          <a:prstGeom prst="rect">
            <a:avLst/>
          </a:prstGeom>
          <a:noFill/>
          <a:ln w="9525">
            <a:noFill/>
          </a:ln>
        </p:spPr>
        <p:txBody>
          <a:bodyPr anchor="t" anchorCtr="0">
            <a:spAutoFit/>
          </a:bodyPr>
          <a:p>
            <a:pPr marL="285750" indent="-285750">
              <a:lnSpc>
                <a:spcPct val="150000"/>
              </a:lnSpc>
              <a:spcBef>
                <a:spcPct val="30000"/>
              </a:spcBef>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1980s</a:t>
            </a:r>
            <a:r>
              <a:rPr lang="zh-CN" altLang="en-US" dirty="0">
                <a:latin typeface="微软雅黑" panose="020B0503020204020204" pitchFamily="34" charset="-122"/>
                <a:ea typeface="微软雅黑" panose="020B0503020204020204" pitchFamily="34" charset="-122"/>
              </a:rPr>
              <a:t>年，可靠性工程的应用</a:t>
            </a:r>
            <a:endParaRPr lang="zh-CN" altLang="en-US" dirty="0">
              <a:latin typeface="微软雅黑" panose="020B0503020204020204" pitchFamily="34" charset="-122"/>
              <a:ea typeface="微软雅黑" panose="020B0503020204020204" pitchFamily="34" charset="-122"/>
            </a:endParaRPr>
          </a:p>
          <a:p>
            <a:pPr marL="742950" lvl="1" indent="-285750" eaLnBrk="1" hangingPunct="1">
              <a:lnSpc>
                <a:spcPct val="150000"/>
              </a:lnSpc>
              <a:spcBef>
                <a:spcPct val="30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运七飞机成功地运用可靠性技术，极大地提高了可靠性</a:t>
            </a:r>
            <a:endParaRPr lang="en-US" altLang="zh-CN" dirty="0">
              <a:latin typeface="微软雅黑" panose="020B0503020204020204" pitchFamily="34" charset="-122"/>
              <a:ea typeface="微软雅黑" panose="020B0503020204020204" pitchFamily="34" charset="-122"/>
            </a:endParaRPr>
          </a:p>
          <a:p>
            <a:pPr marL="742950" lvl="1" indent="-285750" eaLnBrk="1" hangingPunct="1">
              <a:lnSpc>
                <a:spcPct val="150000"/>
              </a:lnSpc>
              <a:spcBef>
                <a:spcPct val="30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教</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飞机从方案阶段起，全过程推行可靠性工程技术</a:t>
            </a:r>
            <a:endParaRPr lang="en-US" altLang="zh-CN" dirty="0">
              <a:latin typeface="微软雅黑" panose="020B0503020204020204" pitchFamily="34" charset="-122"/>
              <a:ea typeface="微软雅黑" panose="020B0503020204020204" pitchFamily="34" charset="-122"/>
            </a:endParaRPr>
          </a:p>
          <a:p>
            <a:pPr marL="742950" lvl="1" indent="-285750" eaLnBrk="1" hangingPunct="1">
              <a:lnSpc>
                <a:spcPct val="150000"/>
              </a:lnSpc>
              <a:spcBef>
                <a:spcPct val="30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电视机、机车等民用产品开始采用可靠性技术，提高产品的寿命和可靠性</a:t>
            </a:r>
            <a:endParaRPr lang="zh-CN" altLang="en-US" dirty="0">
              <a:latin typeface="Arial" panose="020B0604020202020204" pitchFamily="34" charset="0"/>
              <a:ea typeface="宋体" panose="02010600030101010101" pitchFamily="2" charset="-122"/>
            </a:endParaRPr>
          </a:p>
          <a:p>
            <a:pPr marL="285750" indent="-285750">
              <a:lnSpc>
                <a:spcPct val="1500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1990s</a:t>
            </a:r>
            <a:r>
              <a:rPr lang="zh-CN" altLang="en-US" dirty="0">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a:p>
            <a:pPr marL="742950" lvl="1" indent="-285750" eaLnBrk="1" hangingPunct="1">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中国航空航天可靠性技术成熟，全面推广可靠性技术的应用</a:t>
            </a:r>
            <a:endParaRPr lang="en-US" altLang="zh-CN" dirty="0">
              <a:latin typeface="微软雅黑" panose="020B0503020204020204" pitchFamily="34" charset="-122"/>
              <a:ea typeface="微软雅黑" panose="020B0503020204020204" pitchFamily="34" charset="-122"/>
            </a:endParaRPr>
          </a:p>
          <a:p>
            <a:pPr marL="742950" lvl="1" indent="-285750" eaLnBrk="1" hangingPunct="1">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华为、中兴、大唐等通讯行业企业陆续开始推行可靠性技术</a:t>
            </a:r>
            <a:endParaRPr lang="en-US" altLang="zh-CN" dirty="0">
              <a:latin typeface="微软雅黑" panose="020B0503020204020204" pitchFamily="34" charset="-122"/>
              <a:ea typeface="微软雅黑" panose="020B0503020204020204" pitchFamily="34" charset="-122"/>
            </a:endParaRPr>
          </a:p>
          <a:p>
            <a:pPr marL="742950" lvl="1" indent="-285750" eaLnBrk="1" hangingPunct="1">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出口产品的可靠性工作极大地推动了可靠性工程技术的应用</a:t>
            </a:r>
            <a:endParaRPr lang="en-US" altLang="zh-CN" dirty="0">
              <a:latin typeface="微软雅黑" panose="020B0503020204020204" pitchFamily="34" charset="-122"/>
              <a:ea typeface="微软雅黑" panose="020B0503020204020204" pitchFamily="34" charset="-122"/>
            </a:endParaRPr>
          </a:p>
          <a:p>
            <a:pPr marL="742950" lvl="1" indent="-285750" eaLnBrk="1" hangingPunct="1">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一些外资企业在中国建立的研发和生产机构可靠性应用技术普及，间接地推动了我国可靠性技术的普及</a:t>
            </a:r>
            <a:endParaRPr lang="en-US" altLang="zh-CN" dirty="0">
              <a:latin typeface="微软雅黑" panose="020B0503020204020204" pitchFamily="34" charset="-122"/>
              <a:ea typeface="微软雅黑" panose="020B0503020204020204" pitchFamily="34" charset="-122"/>
            </a:endParaRPr>
          </a:p>
          <a:p>
            <a:pPr marL="742950" lvl="1" indent="-285750" eaLnBrk="1" hangingPunct="1">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机车行业推出</a:t>
            </a:r>
            <a:r>
              <a:rPr lang="en-US" altLang="zh-CN" dirty="0">
                <a:latin typeface="微软雅黑" panose="020B0503020204020204" pitchFamily="34" charset="-122"/>
                <a:ea typeface="微软雅黑" panose="020B0503020204020204" pitchFamily="34" charset="-122"/>
              </a:rPr>
              <a:t>QS9000</a:t>
            </a:r>
            <a:r>
              <a:rPr lang="zh-CN" altLang="en-US" dirty="0">
                <a:latin typeface="微软雅黑" panose="020B0503020204020204" pitchFamily="34" charset="-122"/>
                <a:ea typeface="微软雅黑" panose="020B0503020204020204" pitchFamily="34" charset="-122"/>
              </a:rPr>
              <a:t>，强制采用可靠性工程控制</a:t>
            </a:r>
            <a:endParaRPr lang="en-US" altLang="zh-CN" dirty="0">
              <a:latin typeface="微软雅黑" panose="020B0503020204020204" pitchFamily="34" charset="-122"/>
              <a:ea typeface="微软雅黑" panose="020B0503020204020204" pitchFamily="34" charset="-122"/>
            </a:endParaRPr>
          </a:p>
          <a:p>
            <a:pPr marL="742950" lvl="1" indent="-285750" eaLnBrk="1" hangingPunct="1">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电力系统可靠性工程框架逐步建立</a:t>
            </a:r>
            <a:endParaRPr lang="en-US" altLang="zh-CN" dirty="0">
              <a:latin typeface="微软雅黑" panose="020B0503020204020204" pitchFamily="34" charset="-122"/>
              <a:ea typeface="微软雅黑" panose="020B0503020204020204" pitchFamily="34" charset="-122"/>
            </a:endParaRPr>
          </a:p>
          <a:p>
            <a:pPr marL="742950" lvl="1" indent="-285750" eaLnBrk="1" hangingPunct="1">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船舶行业可靠性工程工作陆续开展</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COMMONDATA" val="eyJoZGlkIjoiYzIwNTJlZTliYWQ3NTE0ODI1NjhiYTVlMDAyYWE5MWU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878,&quot;width&quot;:6}"/>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UNIT_TABLE_BEAUTIFY" val="smartTable{576c88c2-d184-4550-979e-d3481325f074}"/>
  <p:tag name="TABLE_ENDDRAG_ORIGIN_RECT" val="875*379"/>
  <p:tag name="TABLE_ENDDRAG_RECT" val="19*61*875*379"/>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14503</Words>
  <Application>WPS 演示</Application>
  <PresentationFormat>自定义</PresentationFormat>
  <Paragraphs>883</Paragraphs>
  <Slides>49</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10</vt:i4>
      </vt:variant>
      <vt:variant>
        <vt:lpstr>幻灯片标题</vt:lpstr>
      </vt:variant>
      <vt:variant>
        <vt:i4>49</vt:i4>
      </vt:variant>
    </vt:vector>
  </HeadingPairs>
  <TitlesOfParts>
    <vt:vector size="72" baseType="lpstr">
      <vt:lpstr>Arial</vt:lpstr>
      <vt:lpstr>宋体</vt:lpstr>
      <vt:lpstr>Wingdings</vt:lpstr>
      <vt:lpstr>Calibri</vt:lpstr>
      <vt:lpstr>微软雅黑 Light</vt:lpstr>
      <vt:lpstr>微软雅黑</vt:lpstr>
      <vt:lpstr>Arial Unicode MS</vt:lpstr>
      <vt:lpstr>等线</vt:lpstr>
      <vt:lpstr>华文中宋</vt:lpstr>
      <vt:lpstr>黑体</vt:lpstr>
      <vt:lpstr>华文细黑</vt:lpstr>
      <vt:lpstr>Wingdings</vt:lpstr>
      <vt:lpstr>Office 主题</vt:lpstr>
      <vt:lpstr>Paint.Picture</vt:lpstr>
      <vt:lpstr>Equation.3</vt:lpstr>
      <vt:lpstr>Visio.Drawing.11</vt:lpstr>
      <vt:lpstr>Equation.DSMT4</vt:lpstr>
      <vt:lpstr>Equation.DSMT4</vt:lpstr>
      <vt:lpstr>Equation.DSMT4</vt:lpstr>
      <vt:lpstr>Equation.DSMT4</vt:lpstr>
      <vt:lpstr>Equation.DSMT4</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姚金鑫</dc:creator>
  <cp:lastModifiedBy>陈杰</cp:lastModifiedBy>
  <cp:revision>938</cp:revision>
  <dcterms:created xsi:type="dcterms:W3CDTF">2015-09-28T18:48:00Z</dcterms:created>
  <dcterms:modified xsi:type="dcterms:W3CDTF">2023-08-11T09:46:23Z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433F2D9F-26BB-4A39-3F3F-3F3F3F3F073F</vt:lpwstr>
  </property>
  <property fmtid="{D5CDD505-2E9C-101B-9397-08002B2CF9AE}" pid="3" name="ArticulatePath">
    <vt:lpwstr>公司PPT模版-白底-16比9（2015）</vt:lpwstr>
  </property>
  <property fmtid="{D5CDD505-2E9C-101B-9397-08002B2CF9AE}" pid="4" name="KSOProductBuildVer">
    <vt:lpwstr>2052-12.1.0.15120</vt:lpwstr>
  </property>
  <property fmtid="{D5CDD505-2E9C-101B-9397-08002B2CF9AE}" pid="5" name="ICV">
    <vt:lpwstr>7AC0F4AC6259436E9054484BC06114BC_13</vt:lpwstr>
  </property>
</Properties>
</file>